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6858000" cx="9144000"/>
  <p:notesSz cx="6858000" cy="9144000"/>
  <p:embeddedFontLst>
    <p:embeddedFont>
      <p:font typeface="Merriweather Black"/>
      <p:bold r:id="rId92"/>
      <p:boldItalic r:id="rId93"/>
    </p:embeddedFont>
    <p:embeddedFont>
      <p:font typeface="Merriweather"/>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98" roundtripDataSignature="AMtx7mjRQx8EZ6/kkprlbVj9rSwiogDI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Merriweather-bold.fntdata"/><Relationship Id="rId94" Type="http://schemas.openxmlformats.org/officeDocument/2006/relationships/font" Target="fonts/Merriweather-regular.fntdata"/><Relationship Id="rId97" Type="http://schemas.openxmlformats.org/officeDocument/2006/relationships/font" Target="fonts/Merriweather-boldItalic.fntdata"/><Relationship Id="rId96" Type="http://schemas.openxmlformats.org/officeDocument/2006/relationships/font" Target="fonts/Merriweather-italic.fntdata"/><Relationship Id="rId11" Type="http://schemas.openxmlformats.org/officeDocument/2006/relationships/slide" Target="slides/slide6.xml"/><Relationship Id="rId10" Type="http://schemas.openxmlformats.org/officeDocument/2006/relationships/slide" Target="slides/slide5.xml"/><Relationship Id="rId98"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font" Target="fonts/MerriweatherBlack-boldItalic.fntdata"/><Relationship Id="rId92" Type="http://schemas.openxmlformats.org/officeDocument/2006/relationships/font" Target="fonts/MerriweatherBlack-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2c6184aa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g262c6184aa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34196d058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2634196d058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a4165ac658_0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2a4165ac658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34196d058_0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2634196d058_0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34196d058_0_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2634196d058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34196d058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2634196d058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34196d058_0_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2634196d058_0_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34196d058_0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2634196d058_0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34196d058_0_2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2634196d058_0_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34196d058_0_2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g2634196d058_0_2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634196d058_0_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2634196d058_0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634196d058_0_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g2634196d058_0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34196d058_0_3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634196d058_0_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34196d058_0_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2634196d058_0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34196d058_0_3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2634196d058_0_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34196d058_0_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2634196d058_0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a4165ac658_0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2a4165ac658_0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34196d058_0_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2634196d058_0_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634196d058_0_3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g2634196d058_0_3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34196d058_0_4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2634196d058_0_4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34196d058_0_4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2634196d058_0_4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34196d05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g2634196d05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634196d058_0_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2634196d058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634196d058_0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2634196d058_0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634196d058_0_4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g2634196d058_0_4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634196d058_0_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g2634196d058_0_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34196d058_0_7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g2634196d058_0_7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62c6184aac_0_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262c6184aac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62c6184aac_1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262c6184aac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634196d058_0_5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634196d058_0_5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62c6184aac_0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262c6184aac_0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a4165ac658_0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2a4165ac658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a4165ac658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g2a4165ac658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634196d058_0_7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2634196d058_0_7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a4165ac658_0_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g2a4165ac658_0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34196d058_0_5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g2634196d058_0_5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634196d058_0_5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2634196d058_0_5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634196d058_0_5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g2634196d058_0_5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34196d058_0_7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2634196d058_0_7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634196d058_0_7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g2634196d058_0_7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a4165ac658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2a4165ac658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634196d058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g2634196d058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634196d058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g2634196d058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34196d058_0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g2634196d058_0_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634196d058_0_7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g2634196d058_0_7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634196d058_0_9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g2634196d058_0_9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634196d058_0_9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g2634196d058_0_9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a4165ac658_0_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6" name="Google Shape;646;g2a4165ac658_0_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634196d058_0_9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2634196d058_0_9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a4165ac658_0_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g2a4165ac658_0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634196d058_0_10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g2634196d058_0_10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a4165ac658_0_2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g2a4165ac658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a4165ac658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g2a4165ac658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34196d058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g2634196d058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634196d058_0_10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2634196d058_0_10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a4165ac658_0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g2a4165ac658_0_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a4165ac658_0_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g2a4165ac658_0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634196d058_0_6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g2634196d058_0_6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634196d058_0_6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9" name="Google Shape;759;g2634196d058_0_6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634196d058_0_6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g2634196d058_0_6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634196d058_0_9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g2634196d058_0_9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a4165ac658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2" name="Google Shape;792;g2a4165ac658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634196d058_0_9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g2634196d058_0_9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a4165ac658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g2a4165ac658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34196d058_0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g2634196d058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634196d058_0_9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g2634196d058_0_9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634196d058_0_10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g2634196d058_0_10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634196d058_0_10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5" name="Google Shape;845;g2634196d058_0_10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634196d058_0_8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g2634196d058_0_8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634196d058_0_8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g2634196d058_0_8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634196d058_0_10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7" name="Google Shape;877;g2634196d058_0_10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634196d058_0_10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g2634196d058_0_10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634196d058_0_1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g2634196d058_0_1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634196d058_0_1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7" name="Google Shape;907;g2634196d058_0_1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634196d058_0_8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7" name="Google Shape;917;g2634196d058_0_8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34196d058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2634196d058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634196d058_0_8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g2634196d058_0_8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a4165ac658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g2a4165ac658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634196d058_0_1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9" name="Google Shape;949;g2634196d058_0_1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634196d058_0_1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g2634196d058_0_1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a4165ac658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g2a4165ac658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634196d058_0_1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1" name="Google Shape;981;g2634196d058_0_1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634196d058_0_1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1" name="Google Shape;991;g2634196d058_0_1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4165ac658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2a4165ac658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p:nvPr>
            <p:ph idx="2" type="pic"/>
          </p:nvPr>
        </p:nvSpPr>
        <p:spPr>
          <a:xfrm>
            <a:off x="1792288" y="612775"/>
            <a:ext cx="5486400" cy="4114800"/>
          </a:xfrm>
          <a:prstGeom prst="rect">
            <a:avLst/>
          </a:prstGeom>
          <a:noFill/>
          <a:ln>
            <a:noFill/>
          </a:ln>
        </p:spPr>
      </p:sp>
      <p:sp>
        <p:nvSpPr>
          <p:cNvPr id="68" name="Google Shape;68;p1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1"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jp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jp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jpg"/><Relationship Id="rId4" Type="http://schemas.openxmlformats.org/officeDocument/2006/relationships/image" Target="../media/image28.png"/><Relationship Id="rId5"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jp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jpg"/><Relationship Id="rId4" Type="http://schemas.openxmlformats.org/officeDocument/2006/relationships/image" Target="../media/image20.png"/><Relationship Id="rId5"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jp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jp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jp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jpg"/><Relationship Id="rId4" Type="http://schemas.openxmlformats.org/officeDocument/2006/relationships/image" Target="../media/image29.png"/><Relationship Id="rId5"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jpg"/><Relationship Id="rId4" Type="http://schemas.openxmlformats.org/officeDocument/2006/relationships/image" Target="../media/image49.png"/><Relationship Id="rId5"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jp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jp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jpg"/><Relationship Id="rId4" Type="http://schemas.openxmlformats.org/officeDocument/2006/relationships/image" Target="../media/image39.png"/><Relationship Id="rId5"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jp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jp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jpg"/><Relationship Id="rId4" Type="http://schemas.openxmlformats.org/officeDocument/2006/relationships/image" Target="../media/image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jp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jp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jp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jpg"/><Relationship Id="rId4" Type="http://schemas.openxmlformats.org/officeDocument/2006/relationships/image" Target="../media/image50.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jp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jp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jp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jpg"/><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jpg"/><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jpg"/><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262c6184aac_0_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g262c6184aac_0_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ue and white text on a black background&#10;&#10;Description automatically generated with medium confidence" id="90" name="Google Shape;90;g262c6184aac_0_0"/>
          <p:cNvPicPr preferRelativeResize="0"/>
          <p:nvPr/>
        </p:nvPicPr>
        <p:blipFill rotWithShape="1">
          <a:blip r:embed="rId3">
            <a:alphaModFix/>
          </a:blip>
          <a:srcRect b="17718" l="0" r="0" t="21965"/>
          <a:stretch/>
        </p:blipFill>
        <p:spPr>
          <a:xfrm>
            <a:off x="355189" y="1731776"/>
            <a:ext cx="8433626" cy="3594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634196d058_0_13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g2634196d058_0_13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g2634196d058_0_13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81" name="Google Shape;181;g2634196d058_0_13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82" name="Google Shape;182;g2634196d058_0_13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 </a:t>
            </a:r>
            <a:endParaRPr b="0" i="0" sz="1400" u="none" cap="none" strike="noStrike">
              <a:solidFill>
                <a:srgbClr val="000000"/>
              </a:solidFill>
              <a:latin typeface="Arial"/>
              <a:ea typeface="Arial"/>
              <a:cs typeface="Arial"/>
              <a:sym typeface="Arial"/>
            </a:endParaRPr>
          </a:p>
        </p:txBody>
      </p:sp>
      <p:sp>
        <p:nvSpPr>
          <p:cNvPr id="183" name="Google Shape;183;g2634196d058_0_133"/>
          <p:cNvSpPr txBox="1"/>
          <p:nvPr/>
        </p:nvSpPr>
        <p:spPr>
          <a:xfrm>
            <a:off x="414000" y="709300"/>
            <a:ext cx="8658000" cy="115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Merriweather"/>
                <a:ea typeface="Merriweather"/>
                <a:cs typeface="Merriweather"/>
                <a:sym typeface="Merriweather"/>
              </a:rPr>
              <a:t>Arnie, featuring in </a:t>
            </a:r>
            <a:r>
              <a:rPr b="1" i="0" lang="en-US" sz="2300" u="none" cap="none" strike="noStrike">
                <a:solidFill>
                  <a:schemeClr val="dk1"/>
                </a:solidFill>
                <a:latin typeface="Merriweather"/>
                <a:ea typeface="Merriweather"/>
                <a:cs typeface="Merriweather"/>
                <a:sym typeface="Merriweather"/>
              </a:rPr>
              <a:t>what famous ready-to-eat item’s advertisement in 1989</a:t>
            </a:r>
            <a:r>
              <a:rPr b="0" i="0" lang="en-US" sz="2300" u="none" cap="none" strike="noStrike">
                <a:solidFill>
                  <a:schemeClr val="dk1"/>
                </a:solidFill>
                <a:latin typeface="Merriweather"/>
                <a:ea typeface="Merriweather"/>
                <a:cs typeface="Merriweather"/>
                <a:sym typeface="Merriweather"/>
              </a:rPr>
              <a:t> ?  Your answer must have company and brand</a:t>
            </a:r>
            <a:endParaRPr b="1" i="0" sz="2600" u="none" cap="none" strike="noStrike">
              <a:solidFill>
                <a:schemeClr val="dk1"/>
              </a:solidFill>
              <a:latin typeface="Arial"/>
              <a:ea typeface="Arial"/>
              <a:cs typeface="Arial"/>
              <a:sym typeface="Arial"/>
            </a:endParaRPr>
          </a:p>
        </p:txBody>
      </p:sp>
      <p:pic>
        <p:nvPicPr>
          <p:cNvPr id="184" name="Google Shape;184;g2634196d058_0_133"/>
          <p:cNvPicPr preferRelativeResize="0"/>
          <p:nvPr/>
        </p:nvPicPr>
        <p:blipFill rotWithShape="1">
          <a:blip r:embed="rId4">
            <a:alphaModFix/>
          </a:blip>
          <a:srcRect b="0" l="0" r="0" t="0"/>
          <a:stretch/>
        </p:blipFill>
        <p:spPr>
          <a:xfrm>
            <a:off x="2150050" y="1694500"/>
            <a:ext cx="4522575" cy="4464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a4165ac658_0_14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g2a4165ac658_0_14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g2a4165ac658_0_14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92" name="Google Shape;192;g2a4165ac658_0_14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93" name="Google Shape;193;g2a4165ac658_0_14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 </a:t>
            </a:r>
            <a:endParaRPr b="0" i="0" sz="1400" u="none" cap="none" strike="noStrike">
              <a:solidFill>
                <a:srgbClr val="000000"/>
              </a:solidFill>
              <a:latin typeface="Arial"/>
              <a:ea typeface="Arial"/>
              <a:cs typeface="Arial"/>
              <a:sym typeface="Arial"/>
            </a:endParaRPr>
          </a:p>
        </p:txBody>
      </p:sp>
      <p:sp>
        <p:nvSpPr>
          <p:cNvPr id="194" name="Google Shape;194;g2a4165ac658_0_142"/>
          <p:cNvSpPr txBox="1"/>
          <p:nvPr/>
        </p:nvSpPr>
        <p:spPr>
          <a:xfrm>
            <a:off x="414000" y="709300"/>
            <a:ext cx="86580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t/>
            </a:r>
            <a:endParaRPr b="1" i="0" sz="2600" u="none" cap="none" strike="noStrike">
              <a:solidFill>
                <a:schemeClr val="dk1"/>
              </a:solidFill>
              <a:latin typeface="Arial"/>
              <a:ea typeface="Arial"/>
              <a:cs typeface="Arial"/>
              <a:sym typeface="Arial"/>
            </a:endParaRPr>
          </a:p>
        </p:txBody>
      </p:sp>
      <p:pic>
        <p:nvPicPr>
          <p:cNvPr id="195" name="Google Shape;195;g2a4165ac658_0_142"/>
          <p:cNvPicPr preferRelativeResize="0"/>
          <p:nvPr/>
        </p:nvPicPr>
        <p:blipFill rotWithShape="1">
          <a:blip r:embed="rId4">
            <a:alphaModFix/>
          </a:blip>
          <a:srcRect b="0" l="0" r="0" t="0"/>
          <a:stretch/>
        </p:blipFill>
        <p:spPr>
          <a:xfrm>
            <a:off x="1738048" y="631513"/>
            <a:ext cx="5667913" cy="559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634196d058_0_15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2634196d058_0_15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634196d058_0_15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03" name="Google Shape;203;g2634196d058_0_15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04" name="Google Shape;204;g2634196d058_0_15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5. </a:t>
            </a:r>
            <a:endParaRPr b="0" i="0" sz="1400" u="none" cap="none" strike="noStrike">
              <a:solidFill>
                <a:srgbClr val="000000"/>
              </a:solidFill>
              <a:latin typeface="Arial"/>
              <a:ea typeface="Arial"/>
              <a:cs typeface="Arial"/>
              <a:sym typeface="Arial"/>
            </a:endParaRPr>
          </a:p>
        </p:txBody>
      </p:sp>
      <p:sp>
        <p:nvSpPr>
          <p:cNvPr id="205" name="Google Shape;205;g2634196d058_0_152"/>
          <p:cNvSpPr txBox="1"/>
          <p:nvPr/>
        </p:nvSpPr>
        <p:spPr>
          <a:xfrm>
            <a:off x="457200" y="990600"/>
            <a:ext cx="83778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Inspired by true events, this 2023 OTT series depicts the trials and tribulations of two women, Munira and Farida, who try to break into a profession dominated by men in 1980s Kuwait.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Either name the series (8 letters) or the location/context of their work.</a:t>
            </a:r>
            <a:r>
              <a:rPr b="0" i="0" lang="en-US" sz="2900" u="none" cap="none" strike="noStrike">
                <a:solidFill>
                  <a:schemeClr val="dk1"/>
                </a:solidFill>
                <a:latin typeface="Merriweather"/>
                <a:ea typeface="Merriweather"/>
                <a:cs typeface="Merriweather"/>
                <a:sym typeface="Merriweather"/>
              </a:rPr>
              <a:t> (Pic next slide).</a:t>
            </a:r>
            <a:endParaRPr b="0" i="0" sz="29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634196d058_0_16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g2634196d058_0_16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g2634196d058_0_16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13" name="Google Shape;213;g2634196d058_0_16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14" name="Google Shape;214;g2634196d058_0_16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5. </a:t>
            </a:r>
            <a:endParaRPr b="0" i="0" sz="1400" u="none" cap="none" strike="noStrike">
              <a:solidFill>
                <a:srgbClr val="000000"/>
              </a:solidFill>
              <a:latin typeface="Arial"/>
              <a:ea typeface="Arial"/>
              <a:cs typeface="Arial"/>
              <a:sym typeface="Arial"/>
            </a:endParaRPr>
          </a:p>
        </p:txBody>
      </p:sp>
      <p:pic>
        <p:nvPicPr>
          <p:cNvPr id="215" name="Google Shape;215;g2634196d058_0_161"/>
          <p:cNvPicPr preferRelativeResize="0"/>
          <p:nvPr/>
        </p:nvPicPr>
        <p:blipFill rotWithShape="1">
          <a:blip r:embed="rId4">
            <a:alphaModFix/>
          </a:blip>
          <a:srcRect b="0" l="0" r="0" t="0"/>
          <a:stretch/>
        </p:blipFill>
        <p:spPr>
          <a:xfrm>
            <a:off x="0" y="1289873"/>
            <a:ext cx="9315376" cy="5216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634196d058_0_18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g2634196d058_0_18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g2634196d058_0_18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23" name="Google Shape;223;g2634196d058_0_18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24" name="Google Shape;224;g2634196d058_0_18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6. </a:t>
            </a:r>
            <a:endParaRPr b="0" i="0" sz="1400" u="none" cap="none" strike="noStrike">
              <a:solidFill>
                <a:srgbClr val="000000"/>
              </a:solidFill>
              <a:latin typeface="Arial"/>
              <a:ea typeface="Arial"/>
              <a:cs typeface="Arial"/>
              <a:sym typeface="Arial"/>
            </a:endParaRPr>
          </a:p>
        </p:txBody>
      </p:sp>
      <p:sp>
        <p:nvSpPr>
          <p:cNvPr id="225" name="Google Shape;225;g2634196d058_0_180"/>
          <p:cNvSpPr txBox="1"/>
          <p:nvPr/>
        </p:nvSpPr>
        <p:spPr>
          <a:xfrm>
            <a:off x="457200" y="990600"/>
            <a:ext cx="8645700" cy="486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erriweather"/>
                <a:ea typeface="Merriweather"/>
                <a:cs typeface="Merriweather"/>
                <a:sym typeface="Merriweather"/>
              </a:rPr>
              <a:t>For the album Thriller, Michael Jackson decided to record a cover version of Yellow Magic Orchestra’s ‘Behind the Mask.’ - from their album ‘Solid State Survivor’. However, the song didn’t finally make the cut due to royalty and other issues though it did appear in 2011 in the album ‘Michael’ published posthumously.</a:t>
            </a:r>
            <a:r>
              <a:rPr b="0" i="0" lang="en-US" sz="2900" u="none" cap="none" strike="noStrike">
                <a:solidFill>
                  <a:schemeClr val="dk1"/>
                </a:solidFill>
                <a:latin typeface="Merriweather"/>
                <a:ea typeface="Merriweather"/>
                <a:cs typeface="Merriweather"/>
                <a:sym typeface="Merriweather"/>
              </a:rPr>
              <a:t>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Merriweather"/>
                <a:ea typeface="Merriweather"/>
                <a:cs typeface="Merriweather"/>
                <a:sym typeface="Merriweather"/>
              </a:rPr>
              <a:t>Name the band’s lead musician who also went on to star in Nagisa Oshima’s Merry Christmas Mr. Lawrence opposite David Bowie.</a:t>
            </a:r>
            <a:endParaRPr b="1" i="0" sz="31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634196d058_0_189"/>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g2634196d058_0_189"/>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g2634196d058_0_189"/>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33" name="Google Shape;233;g2634196d058_0_189"/>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34" name="Google Shape;234;g2634196d058_0_189"/>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6. </a:t>
            </a:r>
            <a:endParaRPr b="0" i="0" sz="1400" u="none" cap="none" strike="noStrike">
              <a:solidFill>
                <a:srgbClr val="000000"/>
              </a:solidFill>
              <a:latin typeface="Arial"/>
              <a:ea typeface="Arial"/>
              <a:cs typeface="Arial"/>
              <a:sym typeface="Arial"/>
            </a:endParaRPr>
          </a:p>
        </p:txBody>
      </p:sp>
      <p:pic>
        <p:nvPicPr>
          <p:cNvPr id="235" name="Google Shape;235;g2634196d058_0_189"/>
          <p:cNvPicPr preferRelativeResize="0"/>
          <p:nvPr/>
        </p:nvPicPr>
        <p:blipFill rotWithShape="1">
          <a:blip r:embed="rId4">
            <a:alphaModFix/>
          </a:blip>
          <a:srcRect b="0" l="0" r="0" t="0"/>
          <a:stretch/>
        </p:blipFill>
        <p:spPr>
          <a:xfrm>
            <a:off x="152400" y="716311"/>
            <a:ext cx="8469239" cy="54558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634196d058_0_20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g2634196d058_0_20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g2634196d058_0_20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43" name="Google Shape;243;g2634196d058_0_20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44" name="Google Shape;244;g2634196d058_0_20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7. </a:t>
            </a:r>
            <a:endParaRPr b="0" i="0" sz="1400" u="none" cap="none" strike="noStrike">
              <a:solidFill>
                <a:srgbClr val="000000"/>
              </a:solidFill>
              <a:latin typeface="Arial"/>
              <a:ea typeface="Arial"/>
              <a:cs typeface="Arial"/>
              <a:sym typeface="Arial"/>
            </a:endParaRPr>
          </a:p>
        </p:txBody>
      </p:sp>
      <p:sp>
        <p:nvSpPr>
          <p:cNvPr id="245" name="Google Shape;245;g2634196d058_0_207"/>
          <p:cNvSpPr txBox="1"/>
          <p:nvPr/>
        </p:nvSpPr>
        <p:spPr>
          <a:xfrm>
            <a:off x="457200" y="990600"/>
            <a:ext cx="7772400" cy="523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Merriweather"/>
                <a:ea typeface="Merriweather"/>
                <a:cs typeface="Merriweather"/>
                <a:sym typeface="Merriweather"/>
              </a:rPr>
              <a:t>It is referred to as 'Sri Pada' in Sinhalese because the footprint-shaped mark at the summit is believed to be that of the Buddha.</a:t>
            </a:r>
            <a:endParaRPr b="0" i="0" sz="33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Merriweather"/>
                <a:ea typeface="Merriweather"/>
                <a:cs typeface="Merriweather"/>
                <a:sym typeface="Merriweather"/>
              </a:rPr>
              <a:t> </a:t>
            </a:r>
            <a:endParaRPr b="0" i="0" sz="33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00000"/>
                </a:solidFill>
                <a:latin typeface="Merriweather"/>
                <a:ea typeface="Merriweather"/>
                <a:cs typeface="Merriweather"/>
                <a:sym typeface="Merriweather"/>
              </a:rPr>
              <a:t>What is the more common name of the 7,359 ft tall mountain in Sri Lanka</a:t>
            </a:r>
            <a:r>
              <a:rPr b="0" i="0" lang="en-US" sz="3300" u="none" cap="none" strike="noStrike">
                <a:solidFill>
                  <a:srgbClr val="000000"/>
                </a:solidFill>
                <a:latin typeface="Merriweather"/>
                <a:ea typeface="Merriweather"/>
                <a:cs typeface="Merriweather"/>
                <a:sym typeface="Merriweather"/>
              </a:rPr>
              <a:t>, alluding</a:t>
            </a:r>
            <a:r>
              <a:rPr b="0" i="0" lang="en-US" sz="3500" u="none" cap="none" strike="noStrike">
                <a:solidFill>
                  <a:srgbClr val="000000"/>
                </a:solidFill>
                <a:latin typeface="Merriweather"/>
                <a:ea typeface="Merriweather"/>
                <a:cs typeface="Merriweather"/>
                <a:sym typeface="Merriweather"/>
              </a:rPr>
              <a:t> to a castaway from paradise? </a:t>
            </a:r>
            <a:endParaRPr b="0" i="0" sz="35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634196d058_0_22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g2634196d058_0_22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g2634196d058_0_22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53" name="Google Shape;253;g2634196d058_0_22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54" name="Google Shape;254;g2634196d058_0_22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8. </a:t>
            </a:r>
            <a:endParaRPr b="0" i="0" sz="1400" u="none" cap="none" strike="noStrike">
              <a:solidFill>
                <a:srgbClr val="000000"/>
              </a:solidFill>
              <a:latin typeface="Arial"/>
              <a:ea typeface="Arial"/>
              <a:cs typeface="Arial"/>
              <a:sym typeface="Arial"/>
            </a:endParaRPr>
          </a:p>
        </p:txBody>
      </p:sp>
      <p:sp>
        <p:nvSpPr>
          <p:cNvPr id="255" name="Google Shape;255;g2634196d058_0_225"/>
          <p:cNvSpPr txBox="1"/>
          <p:nvPr/>
        </p:nvSpPr>
        <p:spPr>
          <a:xfrm>
            <a:off x="457200" y="990600"/>
            <a:ext cx="7772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p:txBody>
      </p:sp>
      <p:pic>
        <p:nvPicPr>
          <p:cNvPr id="256" name="Google Shape;256;g2634196d058_0_225"/>
          <p:cNvPicPr preferRelativeResize="0"/>
          <p:nvPr/>
        </p:nvPicPr>
        <p:blipFill rotWithShape="1">
          <a:blip r:embed="rId4">
            <a:alphaModFix/>
          </a:blip>
          <a:srcRect b="0" l="0" r="0" t="0"/>
          <a:stretch/>
        </p:blipFill>
        <p:spPr>
          <a:xfrm>
            <a:off x="6178800" y="990600"/>
            <a:ext cx="2619320" cy="3951899"/>
          </a:xfrm>
          <a:prstGeom prst="rect">
            <a:avLst/>
          </a:prstGeom>
          <a:noFill/>
          <a:ln>
            <a:noFill/>
          </a:ln>
        </p:spPr>
      </p:pic>
      <p:sp>
        <p:nvSpPr>
          <p:cNvPr id="257" name="Google Shape;257;g2634196d058_0_225"/>
          <p:cNvSpPr txBox="1"/>
          <p:nvPr/>
        </p:nvSpPr>
        <p:spPr>
          <a:xfrm>
            <a:off x="0" y="752700"/>
            <a:ext cx="6178800" cy="535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erriweather"/>
                <a:ea typeface="Merriweather"/>
                <a:cs typeface="Merriweather"/>
                <a:sym typeface="Merriweather"/>
              </a:rPr>
              <a:t>Herodotus seems to have coined the term X - from the ancient Greek word for palm tree (and not a bird)-  to denote sailors who originated in the Red Sea area and settled in the Mediterranean area.</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erriweather"/>
                <a:ea typeface="Merriweather"/>
                <a:cs typeface="Merriweather"/>
                <a:sym typeface="Merriweather"/>
              </a:rPr>
              <a:t>Josephine Quinn’s book claims that the Xs never actually existed- </a:t>
            </a:r>
            <a:r>
              <a:rPr b="1" i="0" lang="en-US" sz="2400" u="none" cap="none" strike="noStrike">
                <a:solidFill>
                  <a:schemeClr val="dk1"/>
                </a:solidFill>
                <a:latin typeface="Merriweather"/>
                <a:ea typeface="Merriweather"/>
                <a:cs typeface="Merriweather"/>
                <a:sym typeface="Merriweather"/>
              </a:rPr>
              <a:t>the notion of these sailors as a people with a shared identity, history, and culture is a product of modern nationalist ideologies</a:t>
            </a:r>
            <a:r>
              <a:rPr b="0" i="0" lang="en-US" sz="2400" u="none" cap="none" strike="noStrike">
                <a:solidFill>
                  <a:schemeClr val="dk1"/>
                </a:solidFill>
                <a:latin typeface="Merriweather"/>
                <a:ea typeface="Merriweather"/>
                <a:cs typeface="Merriweather"/>
                <a:sym typeface="Merriweather"/>
              </a:rPr>
              <a:t>- very much at odds with the ancient sources. </a:t>
            </a:r>
            <a:r>
              <a:rPr b="1" i="0" lang="en-US" sz="2400" u="none" cap="none" strike="noStrike">
                <a:solidFill>
                  <a:schemeClr val="dk1"/>
                </a:solidFill>
                <a:latin typeface="Merriweather"/>
                <a:ea typeface="Merriweather"/>
                <a:cs typeface="Merriweather"/>
                <a:sym typeface="Merriweather"/>
              </a:rPr>
              <a:t>X</a:t>
            </a:r>
            <a:r>
              <a:rPr b="0" i="0" lang="en-US" sz="2400" u="none" cap="none" strike="noStrike">
                <a:solidFill>
                  <a:schemeClr val="dk1"/>
                </a:solidFill>
                <a:latin typeface="Merriweather"/>
                <a:ea typeface="Merriweather"/>
                <a:cs typeface="Merriweather"/>
                <a:sym typeface="Merriweather"/>
              </a:rPr>
              <a:t>?</a:t>
            </a:r>
            <a:endParaRPr b="0" i="0" sz="24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634196d058_0_24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g2634196d058_0_24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g2634196d058_0_24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65" name="Google Shape;265;g2634196d058_0_24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66" name="Google Shape;266;g2634196d058_0_24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9. </a:t>
            </a:r>
            <a:endParaRPr b="0" i="0" sz="1400" u="none" cap="none" strike="noStrike">
              <a:solidFill>
                <a:srgbClr val="000000"/>
              </a:solidFill>
              <a:latin typeface="Arial"/>
              <a:ea typeface="Arial"/>
              <a:cs typeface="Arial"/>
              <a:sym typeface="Arial"/>
            </a:endParaRPr>
          </a:p>
        </p:txBody>
      </p:sp>
      <p:sp>
        <p:nvSpPr>
          <p:cNvPr id="267" name="Google Shape;267;g2634196d058_0_245"/>
          <p:cNvSpPr txBox="1"/>
          <p:nvPr/>
        </p:nvSpPr>
        <p:spPr>
          <a:xfrm>
            <a:off x="464950" y="1007075"/>
            <a:ext cx="7772400" cy="569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300" u="none" cap="none" strike="noStrike">
                <a:solidFill>
                  <a:srgbClr val="000000"/>
                </a:solidFill>
                <a:latin typeface="Merriweather"/>
                <a:ea typeface="Merriweather"/>
                <a:cs typeface="Merriweather"/>
                <a:sym typeface="Merriweather"/>
              </a:rPr>
              <a:t>In 1876 the summer capital of the colonial Punjab Government moved from Murree (now in Pakistan) to Shimla. When a brewery was set up in Murree in 1860, </a:t>
            </a:r>
            <a:r>
              <a:rPr b="1" i="0" lang="en-US" sz="3300" u="none" cap="none" strike="noStrike">
                <a:solidFill>
                  <a:srgbClr val="000000"/>
                </a:solidFill>
                <a:latin typeface="Merriweather"/>
                <a:ea typeface="Merriweather"/>
                <a:cs typeface="Merriweather"/>
                <a:sym typeface="Merriweather"/>
              </a:rPr>
              <a:t>X was appointed as its first general manager</a:t>
            </a:r>
            <a:r>
              <a:rPr b="0" i="0" lang="en-US" sz="3300" u="none" cap="none" strike="noStrike">
                <a:solidFill>
                  <a:srgbClr val="000000"/>
                </a:solidFill>
                <a:latin typeface="Merriweather"/>
                <a:ea typeface="Merriweather"/>
                <a:cs typeface="Merriweather"/>
                <a:sym typeface="Merriweather"/>
              </a:rPr>
              <a:t>, because of his experience in a place near Shimla? His son would go on to make the surname famous some 59 years later. </a:t>
            </a:r>
            <a:r>
              <a:rPr b="1" i="0" lang="en-US" sz="3300" u="none" cap="none" strike="noStrike">
                <a:solidFill>
                  <a:srgbClr val="000000"/>
                </a:solidFill>
                <a:latin typeface="Merriweather"/>
                <a:ea typeface="Merriweather"/>
                <a:cs typeface="Merriweather"/>
                <a:sym typeface="Merriweather"/>
              </a:rPr>
              <a:t>Just give the surname.</a:t>
            </a:r>
            <a:endParaRPr b="1" i="0" sz="33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634196d058_0_27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g2634196d058_0_27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g2634196d058_0_27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75" name="Google Shape;275;g2634196d058_0_27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76" name="Google Shape;276;g2634196d058_0_27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10. </a:t>
            </a:r>
            <a:endParaRPr b="0" i="0" sz="1400" u="none" cap="none" strike="noStrike">
              <a:solidFill>
                <a:srgbClr val="000000"/>
              </a:solidFill>
              <a:latin typeface="Arial"/>
              <a:ea typeface="Arial"/>
              <a:cs typeface="Arial"/>
              <a:sym typeface="Arial"/>
            </a:endParaRPr>
          </a:p>
        </p:txBody>
      </p:sp>
      <p:sp>
        <p:nvSpPr>
          <p:cNvPr id="277" name="Google Shape;277;g2634196d058_0_275"/>
          <p:cNvSpPr txBox="1"/>
          <p:nvPr/>
        </p:nvSpPr>
        <p:spPr>
          <a:xfrm>
            <a:off x="457200" y="990600"/>
            <a:ext cx="39084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100" u="none" cap="none" strike="noStrike">
                <a:solidFill>
                  <a:srgbClr val="000000"/>
                </a:solidFill>
                <a:latin typeface="Merriweather"/>
                <a:ea typeface="Merriweather"/>
                <a:cs typeface="Merriweather"/>
                <a:sym typeface="Merriweather"/>
              </a:rPr>
              <a:t>Name the  group</a:t>
            </a:r>
            <a:r>
              <a:rPr b="0" i="0" lang="en-US" sz="3100" u="none" cap="none" strike="noStrike">
                <a:solidFill>
                  <a:srgbClr val="000000"/>
                </a:solidFill>
                <a:latin typeface="Merriweather"/>
                <a:ea typeface="Merriweather"/>
                <a:cs typeface="Merriweather"/>
                <a:sym typeface="Merriweather"/>
              </a:rPr>
              <a:t> that was the first Asian act to headline Coachella and also was Time magazine's 2022 Entertainer of the Year—</a:t>
            </a:r>
            <a:r>
              <a:rPr b="1" i="0" lang="en-US" sz="3100" u="none" cap="none" strike="noStrike">
                <a:solidFill>
                  <a:srgbClr val="000000"/>
                </a:solidFill>
                <a:latin typeface="Merriweather"/>
                <a:ea typeface="Merriweather"/>
                <a:cs typeface="Merriweather"/>
                <a:sym typeface="Merriweather"/>
              </a:rPr>
              <a:t>or work it out from the picture.</a:t>
            </a:r>
            <a:endParaRPr b="1" i="0" sz="3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0" i="0" sz="3800" u="none" cap="none" strike="noStrike">
              <a:solidFill>
                <a:srgbClr val="000000"/>
              </a:solidFill>
              <a:latin typeface="Arial"/>
              <a:ea typeface="Arial"/>
              <a:cs typeface="Arial"/>
              <a:sym typeface="Arial"/>
            </a:endParaRPr>
          </a:p>
        </p:txBody>
      </p:sp>
      <p:pic>
        <p:nvPicPr>
          <p:cNvPr id="278" name="Google Shape;278;g2634196d058_0_275"/>
          <p:cNvPicPr preferRelativeResize="0"/>
          <p:nvPr/>
        </p:nvPicPr>
        <p:blipFill rotWithShape="1">
          <a:blip r:embed="rId4">
            <a:alphaModFix/>
          </a:blip>
          <a:srcRect b="0" l="0" r="0" t="0"/>
          <a:stretch/>
        </p:blipFill>
        <p:spPr>
          <a:xfrm>
            <a:off x="4458200" y="1733286"/>
            <a:ext cx="4423824" cy="36445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SIA SWEEP LOGO_Page_1 (1).jpg" id="97" name="Google Shape;97;p1"/>
          <p:cNvPicPr preferRelativeResize="0"/>
          <p:nvPr/>
        </p:nvPicPr>
        <p:blipFill rotWithShape="1">
          <a:blip r:embed="rId3">
            <a:alphaModFix/>
          </a:blip>
          <a:srcRect b="0" l="0" r="0" t="0"/>
          <a:stretch/>
        </p:blipFill>
        <p:spPr>
          <a:xfrm>
            <a:off x="609600" y="587279"/>
            <a:ext cx="8077200" cy="5711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634196d058_0_28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g2634196d058_0_28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g2634196d058_0_28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86" name="Google Shape;286;g2634196d058_0_285"/>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287" name="Google Shape;287;g2634196d058_0_285"/>
          <p:cNvSpPr txBox="1"/>
          <p:nvPr/>
        </p:nvSpPr>
        <p:spPr>
          <a:xfrm>
            <a:off x="533400" y="1676400"/>
            <a:ext cx="8153400" cy="483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288" name="Google Shape;288;g2634196d058_0_28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a:t>
            </a:r>
            <a:r>
              <a:rPr b="1" i="1" lang="en-US" sz="3000">
                <a:solidFill>
                  <a:schemeClr val="lt1"/>
                </a:solidFill>
                <a:latin typeface="Calibri"/>
                <a:ea typeface="Calibri"/>
                <a:cs typeface="Calibri"/>
                <a:sym typeface="Calibri"/>
              </a:rPr>
              <a:t>10</a:t>
            </a:r>
            <a:r>
              <a:rPr b="1" i="1" lang="en-US" sz="3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289" name="Google Shape;289;g2634196d058_0_285"/>
          <p:cNvPicPr preferRelativeResize="0"/>
          <p:nvPr/>
        </p:nvPicPr>
        <p:blipFill rotWithShape="1">
          <a:blip r:embed="rId4">
            <a:alphaModFix/>
          </a:blip>
          <a:srcRect b="0" l="0" r="0" t="0"/>
          <a:stretch/>
        </p:blipFill>
        <p:spPr>
          <a:xfrm>
            <a:off x="1126113" y="657075"/>
            <a:ext cx="6891776" cy="567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634196d058_0_30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g2634196d058_0_30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g2634196d058_0_30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297" name="Google Shape;297;g2634196d058_0_30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298" name="Google Shape;298;g2634196d058_0_30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11. </a:t>
            </a:r>
            <a:endParaRPr b="0" i="0" sz="1400" u="none" cap="none" strike="noStrike">
              <a:solidFill>
                <a:srgbClr val="000000"/>
              </a:solidFill>
              <a:latin typeface="Arial"/>
              <a:ea typeface="Arial"/>
              <a:cs typeface="Arial"/>
              <a:sym typeface="Arial"/>
            </a:endParaRPr>
          </a:p>
        </p:txBody>
      </p:sp>
      <p:sp>
        <p:nvSpPr>
          <p:cNvPr id="299" name="Google Shape;299;g2634196d058_0_304"/>
          <p:cNvSpPr txBox="1"/>
          <p:nvPr/>
        </p:nvSpPr>
        <p:spPr>
          <a:xfrm>
            <a:off x="457200" y="990600"/>
            <a:ext cx="77724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000000"/>
                </a:solidFill>
                <a:latin typeface="Merriweather"/>
                <a:ea typeface="Merriweather"/>
                <a:cs typeface="Merriweather"/>
                <a:sym typeface="Merriweather"/>
              </a:rPr>
              <a:t>This Bangladeshi city</a:t>
            </a:r>
            <a:r>
              <a:rPr b="0" i="0" lang="en-US" sz="3000" u="none" cap="none" strike="noStrike">
                <a:solidFill>
                  <a:srgbClr val="000000"/>
                </a:solidFill>
                <a:latin typeface="Merriweather"/>
                <a:ea typeface="Merriweather"/>
                <a:cs typeface="Merriweather"/>
                <a:sym typeface="Merriweather"/>
              </a:rPr>
              <a:t> gets its name from  an officer of the East India Company, who was sent on a diplomatic mission to Burma, and later helped resettle refugees till his death in 1799. </a:t>
            </a:r>
            <a:endParaRPr b="0" i="0" sz="3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1" i="0" sz="3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1" i="0" sz="30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rgbClr val="000000"/>
                </a:solidFill>
                <a:latin typeface="Merriweather"/>
                <a:ea typeface="Merriweather"/>
                <a:cs typeface="Merriweather"/>
                <a:sym typeface="Merriweather"/>
              </a:rPr>
              <a:t>Which city,</a:t>
            </a:r>
            <a:r>
              <a:rPr b="0" i="0" lang="en-US" sz="3000" u="none" cap="none" strike="noStrike">
                <a:solidFill>
                  <a:srgbClr val="000000"/>
                </a:solidFill>
                <a:latin typeface="Merriweather"/>
                <a:ea typeface="Merriweather"/>
                <a:cs typeface="Merriweather"/>
                <a:sym typeface="Merriweather"/>
              </a:rPr>
              <a:t> with a beach that is often termed the "longest natural unbroken sea beach" in the world (155 km long). </a:t>
            </a:r>
            <a:endParaRPr b="0" i="0" sz="30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634196d058_0_32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g2634196d058_0_32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g2634196d058_0_32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07" name="Google Shape;307;g2634196d058_0_32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08" name="Google Shape;308;g2634196d058_0_32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12. </a:t>
            </a:r>
            <a:endParaRPr b="0" i="0" sz="1400" u="none" cap="none" strike="noStrike">
              <a:solidFill>
                <a:srgbClr val="000000"/>
              </a:solidFill>
              <a:latin typeface="Arial"/>
              <a:ea typeface="Arial"/>
              <a:cs typeface="Arial"/>
              <a:sym typeface="Arial"/>
            </a:endParaRPr>
          </a:p>
        </p:txBody>
      </p:sp>
      <p:sp>
        <p:nvSpPr>
          <p:cNvPr id="309" name="Google Shape;309;g2634196d058_0_322"/>
          <p:cNvSpPr txBox="1"/>
          <p:nvPr/>
        </p:nvSpPr>
        <p:spPr>
          <a:xfrm>
            <a:off x="457200" y="990600"/>
            <a:ext cx="7772400" cy="50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700" u="none" cap="none" strike="noStrike">
                <a:solidFill>
                  <a:srgbClr val="000000"/>
                </a:solidFill>
                <a:latin typeface="Merriweather"/>
                <a:ea typeface="Merriweather"/>
                <a:cs typeface="Merriweather"/>
                <a:sym typeface="Merriweather"/>
              </a:rPr>
              <a:t>In the very racist 1920s, Chinese American college graduates could not get jobs outside of curio shops and restaurants and laundries. Around the same time a pastime was sweeping the US, and Chinese Americans found a lucrative opportunity as 'authentic teachers', even though they learned it from the same instruction manuals.</a:t>
            </a:r>
            <a:r>
              <a:rPr b="1" i="0" lang="en-US" sz="2700" u="none" cap="none" strike="noStrike">
                <a:solidFill>
                  <a:srgbClr val="000000"/>
                </a:solidFill>
                <a:latin typeface="Merriweather"/>
                <a:ea typeface="Merriweather"/>
                <a:cs typeface="Merriweather"/>
                <a:sym typeface="Merriweather"/>
              </a:rPr>
              <a:t> </a:t>
            </a:r>
            <a:endParaRPr b="1" i="0" sz="27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1" i="0" sz="27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rPr b="1" i="0" lang="en-US" sz="2700" u="none" cap="none" strike="noStrike">
                <a:solidFill>
                  <a:srgbClr val="000000"/>
                </a:solidFill>
                <a:latin typeface="Merriweather"/>
                <a:ea typeface="Merriweather"/>
                <a:cs typeface="Merriweather"/>
                <a:sym typeface="Merriweather"/>
              </a:rPr>
              <a:t>What pastime, popularised in the US by JP Babcock, who even trademarked a spelling?</a:t>
            </a:r>
            <a:endParaRPr b="1" i="0" sz="27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634196d058_0_34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g2634196d058_0_34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2634196d058_0_34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17" name="Google Shape;317;g2634196d058_0_34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18" name="Google Shape;318;g2634196d058_0_34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13. </a:t>
            </a:r>
            <a:endParaRPr b="0" i="0" sz="1400" u="none" cap="none" strike="noStrike">
              <a:solidFill>
                <a:srgbClr val="000000"/>
              </a:solidFill>
              <a:latin typeface="Arial"/>
              <a:ea typeface="Arial"/>
              <a:cs typeface="Arial"/>
              <a:sym typeface="Arial"/>
            </a:endParaRPr>
          </a:p>
        </p:txBody>
      </p:sp>
      <p:sp>
        <p:nvSpPr>
          <p:cNvPr id="319" name="Google Shape;319;g2634196d058_0_340"/>
          <p:cNvSpPr txBox="1"/>
          <p:nvPr/>
        </p:nvSpPr>
        <p:spPr>
          <a:xfrm>
            <a:off x="457200" y="990600"/>
            <a:ext cx="8180100" cy="555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100" u="none" cap="none" strike="noStrike">
                <a:solidFill>
                  <a:srgbClr val="000000"/>
                </a:solidFill>
                <a:latin typeface="Merriweather"/>
                <a:ea typeface="Merriweather"/>
                <a:cs typeface="Merriweather"/>
                <a:sym typeface="Merriweather"/>
              </a:rPr>
              <a:t>From 2001 these luxury consumables from Japan have steadily been capturing the international market.The domestic demand for this product saw an upward spike thanks to the 2014 soap opera 'Massan' based on the story of  Masataka Taketsuru, and his </a:t>
            </a:r>
            <a:r>
              <a:rPr b="0" i="1" lang="en-US" sz="3100" u="none" cap="none" strike="noStrike">
                <a:solidFill>
                  <a:srgbClr val="000000"/>
                </a:solidFill>
                <a:latin typeface="Merriweather"/>
                <a:ea typeface="Merriweather"/>
                <a:cs typeface="Merriweather"/>
                <a:sym typeface="Merriweather"/>
              </a:rPr>
              <a:t>Scottish </a:t>
            </a:r>
            <a:r>
              <a:rPr b="0" i="0" lang="en-US" sz="3100" u="none" cap="none" strike="noStrike">
                <a:solidFill>
                  <a:srgbClr val="000000"/>
                </a:solidFill>
                <a:latin typeface="Merriweather"/>
                <a:ea typeface="Merriweather"/>
                <a:cs typeface="Merriweather"/>
                <a:sym typeface="Merriweather"/>
              </a:rPr>
              <a:t>wife Rita —a rare cross-cultural relationship in the 1920s. </a:t>
            </a:r>
            <a:endParaRPr b="0" i="0" sz="3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1" i="0" sz="3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rPr b="1" i="0" lang="en-US" sz="3100" u="none" cap="none" strike="noStrike">
                <a:solidFill>
                  <a:srgbClr val="000000"/>
                </a:solidFill>
                <a:latin typeface="Merriweather"/>
                <a:ea typeface="Merriweather"/>
                <a:cs typeface="Merriweather"/>
                <a:sym typeface="Merriweather"/>
              </a:rPr>
              <a:t>What product</a:t>
            </a:r>
            <a:r>
              <a:rPr b="0" i="0" lang="en-US" sz="3100" u="none" cap="none" strike="noStrike">
                <a:solidFill>
                  <a:srgbClr val="000000"/>
                </a:solidFill>
                <a:latin typeface="Merriweather"/>
                <a:ea typeface="Merriweather"/>
                <a:cs typeface="Merriweather"/>
                <a:sym typeface="Merriweather"/>
              </a:rPr>
              <a:t>? (Give a generic answer).</a:t>
            </a:r>
            <a:endParaRPr b="0" i="0" sz="3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634196d058_0_38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g2634196d058_0_38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6" name="Google Shape;326;g2634196d058_0_38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27" name="Google Shape;327;g2634196d058_0_38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28" name="Google Shape;328;g2634196d058_0_38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14. </a:t>
            </a:r>
            <a:endParaRPr b="0" i="0" sz="1400" u="none" cap="none" strike="noStrike">
              <a:solidFill>
                <a:srgbClr val="000000"/>
              </a:solidFill>
              <a:latin typeface="Arial"/>
              <a:ea typeface="Arial"/>
              <a:cs typeface="Arial"/>
              <a:sym typeface="Arial"/>
            </a:endParaRPr>
          </a:p>
        </p:txBody>
      </p:sp>
      <p:sp>
        <p:nvSpPr>
          <p:cNvPr id="329" name="Google Shape;329;g2634196d058_0_385"/>
          <p:cNvSpPr txBox="1"/>
          <p:nvPr/>
        </p:nvSpPr>
        <p:spPr>
          <a:xfrm>
            <a:off x="190500" y="696700"/>
            <a:ext cx="6074400" cy="547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0" i="0" lang="en-US" sz="2500" u="none" cap="none" strike="noStrike">
                <a:solidFill>
                  <a:srgbClr val="000000"/>
                </a:solidFill>
                <a:latin typeface="Merriweather"/>
                <a:ea typeface="Merriweather"/>
                <a:cs typeface="Merriweather"/>
                <a:sym typeface="Merriweather"/>
              </a:rPr>
              <a:t>‘Six ----------' painted by Muqi Fachang during the late Song dynasty is considered the “Zen Mona Lisa". By depicting a fruit that was devoid of connotations </a:t>
            </a:r>
            <a:r>
              <a:rPr b="0" i="0" lang="en-US" sz="2500" u="none" cap="none" strike="noStrike">
                <a:solidFill>
                  <a:schemeClr val="dk1"/>
                </a:solidFill>
                <a:latin typeface="Merriweather"/>
                <a:ea typeface="Merriweather"/>
                <a:cs typeface="Merriweather"/>
                <a:sym typeface="Merriweather"/>
              </a:rPr>
              <a:t>in Chinese culture</a:t>
            </a:r>
            <a:r>
              <a:rPr b="0" i="0" lang="en-US" sz="2500" u="none" cap="none" strike="noStrike">
                <a:solidFill>
                  <a:srgbClr val="000000"/>
                </a:solidFill>
                <a:latin typeface="Merriweather"/>
                <a:ea typeface="Merriweather"/>
                <a:cs typeface="Merriweather"/>
                <a:sym typeface="Merriweather"/>
              </a:rPr>
              <a:t>, the artist is supposedly forcing the viewer to appreciate the subject for what it is and not for what it could mean. Japan has owned the painting for about 500 years and the fruit is of significance there. </a:t>
            </a:r>
            <a:endParaRPr b="0" i="0" sz="25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700"/>
              <a:buFont typeface="Arial"/>
              <a:buNone/>
            </a:pPr>
            <a:r>
              <a:t/>
            </a:r>
            <a:endParaRPr b="1" i="0" sz="25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700"/>
              <a:buFont typeface="Arial"/>
              <a:buNone/>
            </a:pPr>
            <a:r>
              <a:rPr b="1" i="0" lang="en-US" sz="2500" u="none" cap="none" strike="noStrike">
                <a:solidFill>
                  <a:srgbClr val="000000"/>
                </a:solidFill>
                <a:latin typeface="Merriweather"/>
                <a:ea typeface="Merriweather"/>
                <a:cs typeface="Merriweather"/>
                <a:sym typeface="Merriweather"/>
              </a:rPr>
              <a:t>FITB with the name of the fruit. (9 letters)</a:t>
            </a:r>
            <a:endParaRPr b="0" i="0" sz="2500" u="none" cap="none" strike="noStrike">
              <a:solidFill>
                <a:srgbClr val="000000"/>
              </a:solidFill>
              <a:latin typeface="Merriweather"/>
              <a:ea typeface="Merriweather"/>
              <a:cs typeface="Merriweather"/>
              <a:sym typeface="Merriweather"/>
            </a:endParaRPr>
          </a:p>
        </p:txBody>
      </p:sp>
      <p:pic>
        <p:nvPicPr>
          <p:cNvPr id="330" name="Google Shape;330;g2634196d058_0_385"/>
          <p:cNvPicPr preferRelativeResize="0"/>
          <p:nvPr/>
        </p:nvPicPr>
        <p:blipFill rotWithShape="1">
          <a:blip r:embed="rId4">
            <a:alphaModFix/>
          </a:blip>
          <a:srcRect b="0" l="0" r="0" t="0"/>
          <a:stretch/>
        </p:blipFill>
        <p:spPr>
          <a:xfrm>
            <a:off x="6264800" y="1116875"/>
            <a:ext cx="2639197" cy="3971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2a4165ac658_0_15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g2a4165ac658_0_15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g2a4165ac658_0_15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38" name="Google Shape;338;g2a4165ac658_0_15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39" name="Google Shape;339;g2a4165ac658_0_15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14. </a:t>
            </a:r>
            <a:endParaRPr b="0" i="0" sz="1400" u="none" cap="none" strike="noStrike">
              <a:solidFill>
                <a:srgbClr val="000000"/>
              </a:solidFill>
              <a:latin typeface="Arial"/>
              <a:ea typeface="Arial"/>
              <a:cs typeface="Arial"/>
              <a:sym typeface="Arial"/>
            </a:endParaRPr>
          </a:p>
        </p:txBody>
      </p:sp>
      <p:sp>
        <p:nvSpPr>
          <p:cNvPr id="340" name="Google Shape;340;g2a4165ac658_0_152"/>
          <p:cNvSpPr txBox="1"/>
          <p:nvPr/>
        </p:nvSpPr>
        <p:spPr>
          <a:xfrm>
            <a:off x="333625" y="696700"/>
            <a:ext cx="55791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pic>
        <p:nvPicPr>
          <p:cNvPr id="341" name="Google Shape;341;g2a4165ac658_0_152"/>
          <p:cNvPicPr preferRelativeResize="0"/>
          <p:nvPr/>
        </p:nvPicPr>
        <p:blipFill rotWithShape="1">
          <a:blip r:embed="rId4">
            <a:alphaModFix/>
          </a:blip>
          <a:srcRect b="0" l="0" r="0" t="0"/>
          <a:stretch/>
        </p:blipFill>
        <p:spPr>
          <a:xfrm>
            <a:off x="2966775" y="563900"/>
            <a:ext cx="3784275" cy="56940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634196d058_0_36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g2634196d058_0_36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g2634196d058_0_36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49" name="Google Shape;349;g2634196d058_0_36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50" name="Google Shape;350;g2634196d058_0_36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15. </a:t>
            </a:r>
            <a:endParaRPr b="0" i="0" sz="1400" u="none" cap="none" strike="noStrike">
              <a:solidFill>
                <a:srgbClr val="000000"/>
              </a:solidFill>
              <a:latin typeface="Arial"/>
              <a:ea typeface="Arial"/>
              <a:cs typeface="Arial"/>
              <a:sym typeface="Arial"/>
            </a:endParaRPr>
          </a:p>
        </p:txBody>
      </p:sp>
      <p:sp>
        <p:nvSpPr>
          <p:cNvPr id="351" name="Google Shape;351;g2634196d058_0_367"/>
          <p:cNvSpPr txBox="1"/>
          <p:nvPr/>
        </p:nvSpPr>
        <p:spPr>
          <a:xfrm>
            <a:off x="457200" y="990600"/>
            <a:ext cx="77724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erriweather"/>
                <a:ea typeface="Merriweather"/>
                <a:cs typeface="Merriweather"/>
                <a:sym typeface="Merriweather"/>
              </a:rPr>
              <a:t>Kim Da-in was frustrated because she turned 6 and then became 5 again, but Choi Eun-young wecomed it because she no longer feels the need to describe herself as being in her 50s. </a:t>
            </a:r>
            <a:endParaRPr b="0" i="0" sz="32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Merriweather"/>
                <a:ea typeface="Merriweather"/>
                <a:cs typeface="Merriweather"/>
                <a:sym typeface="Merriweather"/>
              </a:rPr>
              <a:t>What took place on 28th June, 2023 that made them feel this way?</a:t>
            </a:r>
            <a:endParaRPr b="1" i="0" sz="32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634196d058_0_39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g2634196d058_0_39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g2634196d058_0_39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59" name="Google Shape;359;g2634196d058_0_39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60" name="Google Shape;360;g2634196d058_0_39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16. </a:t>
            </a:r>
            <a:endParaRPr b="0" i="0" sz="1400" u="none" cap="none" strike="noStrike">
              <a:solidFill>
                <a:srgbClr val="000000"/>
              </a:solidFill>
              <a:latin typeface="Arial"/>
              <a:ea typeface="Arial"/>
              <a:cs typeface="Arial"/>
              <a:sym typeface="Arial"/>
            </a:endParaRPr>
          </a:p>
        </p:txBody>
      </p:sp>
      <p:sp>
        <p:nvSpPr>
          <p:cNvPr id="361" name="Google Shape;361;g2634196d058_0_395"/>
          <p:cNvSpPr txBox="1"/>
          <p:nvPr/>
        </p:nvSpPr>
        <p:spPr>
          <a:xfrm>
            <a:off x="457200" y="990600"/>
            <a:ext cx="4326600" cy="569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0" i="0" lang="en-US" sz="2800" u="none" cap="none" strike="noStrike">
                <a:solidFill>
                  <a:schemeClr val="dk1"/>
                </a:solidFill>
                <a:latin typeface="Merriweather"/>
                <a:ea typeface="Merriweather"/>
                <a:cs typeface="Merriweather"/>
                <a:sym typeface="Merriweather"/>
              </a:rPr>
              <a:t>This installation at the Tate Modern is designed by Brazilian conceptual artist Cildo Meireles. It consists of a stack of radios tuned to different stations, all playing. </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1"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800" u="none" cap="none" strike="noStrike">
                <a:solidFill>
                  <a:schemeClr val="dk1"/>
                </a:solidFill>
                <a:latin typeface="Merriweather"/>
                <a:ea typeface="Merriweather"/>
                <a:cs typeface="Merriweather"/>
                <a:sym typeface="Merriweather"/>
              </a:rPr>
              <a:t>From what does it take inspiration?</a:t>
            </a:r>
            <a:endParaRPr b="1"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800" u="none" cap="none" strike="noStrike">
              <a:solidFill>
                <a:schemeClr val="dk1"/>
              </a:solidFill>
              <a:latin typeface="Merriweather"/>
              <a:ea typeface="Merriweather"/>
              <a:cs typeface="Merriweather"/>
              <a:sym typeface="Merriweather"/>
            </a:endParaRPr>
          </a:p>
        </p:txBody>
      </p:sp>
      <p:pic>
        <p:nvPicPr>
          <p:cNvPr id="362" name="Google Shape;362;g2634196d058_0_395"/>
          <p:cNvPicPr preferRelativeResize="0"/>
          <p:nvPr/>
        </p:nvPicPr>
        <p:blipFill rotWithShape="1">
          <a:blip r:embed="rId4">
            <a:alphaModFix/>
          </a:blip>
          <a:srcRect b="0" l="0" r="0" t="0"/>
          <a:stretch/>
        </p:blipFill>
        <p:spPr>
          <a:xfrm>
            <a:off x="5105400" y="1066563"/>
            <a:ext cx="3405251" cy="4724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634196d058_0_41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8" name="Google Shape;368;g2634196d058_0_41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9" name="Google Shape;369;g2634196d058_0_41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70" name="Google Shape;370;g2634196d058_0_41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71" name="Google Shape;371;g2634196d058_0_41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17. </a:t>
            </a:r>
            <a:endParaRPr b="0" i="0" sz="1400" u="none" cap="none" strike="noStrike">
              <a:solidFill>
                <a:srgbClr val="000000"/>
              </a:solidFill>
              <a:latin typeface="Arial"/>
              <a:ea typeface="Arial"/>
              <a:cs typeface="Arial"/>
              <a:sym typeface="Arial"/>
            </a:endParaRPr>
          </a:p>
        </p:txBody>
      </p:sp>
      <p:sp>
        <p:nvSpPr>
          <p:cNvPr id="372" name="Google Shape;372;g2634196d058_0_414"/>
          <p:cNvSpPr txBox="1"/>
          <p:nvPr/>
        </p:nvSpPr>
        <p:spPr>
          <a:xfrm>
            <a:off x="457200" y="990600"/>
            <a:ext cx="7772400" cy="591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US" sz="2900" u="none" cap="none" strike="noStrike">
                <a:solidFill>
                  <a:schemeClr val="dk1"/>
                </a:solidFill>
                <a:latin typeface="Merriweather"/>
                <a:ea typeface="Merriweather"/>
                <a:cs typeface="Merriweather"/>
                <a:sym typeface="Merriweather"/>
              </a:rPr>
              <a:t>Sopheap Pich is a Cambodian American contemporary artist. His sculptures utilize traditional Cambodian materials like rattan and are informed by his childhood experiences under the Khmer Rouge regime.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rPr b="0" i="0" lang="en-US" sz="2900" u="none" cap="none" strike="noStrike">
                <a:solidFill>
                  <a:schemeClr val="dk1"/>
                </a:solidFill>
                <a:latin typeface="Merriweather"/>
                <a:ea typeface="Merriweather"/>
                <a:cs typeface="Merriweather"/>
                <a:sym typeface="Merriweather"/>
              </a:rPr>
              <a:t>His 2011 work, ________ _____ depicts a plant that was integral to the people’s survival during that period.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rPr b="1" i="0" lang="en-US" sz="2900" u="none" cap="none" strike="noStrike">
                <a:solidFill>
                  <a:schemeClr val="dk1"/>
                </a:solidFill>
                <a:latin typeface="Merriweather"/>
                <a:ea typeface="Merriweather"/>
                <a:cs typeface="Merriweather"/>
                <a:sym typeface="Merriweather"/>
              </a:rPr>
              <a:t>Name the art work. Two-word phrase (7,5).</a:t>
            </a:r>
            <a:endParaRPr b="1"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0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634196d058_0_42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g2634196d058_0_42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9" name="Google Shape;379;g2634196d058_0_42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80" name="Google Shape;380;g2634196d058_0_42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81" name="Google Shape;381;g2634196d058_0_42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17. </a:t>
            </a:r>
            <a:endParaRPr b="0" i="0" sz="1400" u="none" cap="none" strike="noStrike">
              <a:solidFill>
                <a:srgbClr val="000000"/>
              </a:solidFill>
              <a:latin typeface="Arial"/>
              <a:ea typeface="Arial"/>
              <a:cs typeface="Arial"/>
              <a:sym typeface="Arial"/>
            </a:endParaRPr>
          </a:p>
        </p:txBody>
      </p:sp>
      <p:sp>
        <p:nvSpPr>
          <p:cNvPr id="382" name="Google Shape;382;g2634196d058_0_423"/>
          <p:cNvSpPr txBox="1"/>
          <p:nvPr/>
        </p:nvSpPr>
        <p:spPr>
          <a:xfrm>
            <a:off x="457200" y="990600"/>
            <a:ext cx="7772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p:txBody>
      </p:sp>
      <p:pic>
        <p:nvPicPr>
          <p:cNvPr id="383" name="Google Shape;383;g2634196d058_0_423"/>
          <p:cNvPicPr preferRelativeResize="0"/>
          <p:nvPr/>
        </p:nvPicPr>
        <p:blipFill rotWithShape="1">
          <a:blip r:embed="rId4">
            <a:alphaModFix/>
          </a:blip>
          <a:srcRect b="0" l="0" r="0" t="0"/>
          <a:stretch/>
        </p:blipFill>
        <p:spPr>
          <a:xfrm>
            <a:off x="886357" y="976379"/>
            <a:ext cx="7371275" cy="4905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634196d058_0_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g2634196d058_0_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g2634196d058_0_0"/>
          <p:cNvSpPr txBox="1"/>
          <p:nvPr>
            <p:ph type="ctrTitle"/>
          </p:nvPr>
        </p:nvSpPr>
        <p:spPr>
          <a:xfrm>
            <a:off x="0" y="2438400"/>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5000"/>
              <a:t>ASIASWEEP 2023</a:t>
            </a:r>
            <a:br>
              <a:rPr b="1" lang="en-US" sz="5000"/>
            </a:br>
            <a:r>
              <a:rPr b="1" lang="en-US" sz="4700"/>
              <a:t>The Arun Veembur Memorial Quiz</a:t>
            </a:r>
            <a:br>
              <a:rPr b="1" lang="en-US" sz="5000"/>
            </a:br>
            <a:endParaRPr i="1" sz="4000"/>
          </a:p>
        </p:txBody>
      </p:sp>
      <p:sp>
        <p:nvSpPr>
          <p:cNvPr id="105" name="Google Shape;105;g2634196d058_0_0"/>
          <p:cNvSpPr txBox="1"/>
          <p:nvPr>
            <p:ph idx="1" type="subTitle"/>
          </p:nvPr>
        </p:nvSpPr>
        <p:spPr>
          <a:xfrm>
            <a:off x="0" y="4419600"/>
            <a:ext cx="9144000" cy="16764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00153E"/>
              </a:buClr>
              <a:buSzPct val="100000"/>
              <a:buNone/>
            </a:pPr>
            <a:r>
              <a:rPr i="1" lang="en-US" sz="3000">
                <a:solidFill>
                  <a:srgbClr val="00153E"/>
                </a:solidFill>
              </a:rPr>
              <a:t>Shout out to</a:t>
            </a:r>
            <a:endParaRPr i="1" sz="3000">
              <a:solidFill>
                <a:srgbClr val="00153E"/>
              </a:solidFill>
            </a:endParaRPr>
          </a:p>
          <a:p>
            <a:pPr indent="0" lvl="0" marL="0" rtl="0" algn="ctr">
              <a:lnSpc>
                <a:spcPct val="100000"/>
              </a:lnSpc>
              <a:spcBef>
                <a:spcPts val="0"/>
              </a:spcBef>
              <a:spcAft>
                <a:spcPts val="0"/>
              </a:spcAft>
              <a:buClr>
                <a:srgbClr val="00153E"/>
              </a:buClr>
              <a:buSzPct val="100000"/>
              <a:buNone/>
            </a:pPr>
            <a:r>
              <a:rPr lang="en-US" sz="3000">
                <a:solidFill>
                  <a:srgbClr val="00153E"/>
                </a:solidFill>
              </a:rPr>
              <a:t>QFI Chennai, K-Circle Hyderabad, Bombay Quiz Club, SEQC-Goa, Bengal Quiz Foundation, Delhi Quiz Club, BCQC Pune, </a:t>
            </a:r>
            <a:endParaRPr sz="3000">
              <a:solidFill>
                <a:srgbClr val="00153E"/>
              </a:solidFill>
            </a:endParaRPr>
          </a:p>
          <a:p>
            <a:pPr indent="0" lvl="0" marL="0" rtl="0" algn="ctr">
              <a:lnSpc>
                <a:spcPct val="100000"/>
              </a:lnSpc>
              <a:spcBef>
                <a:spcPts val="0"/>
              </a:spcBef>
              <a:spcAft>
                <a:spcPts val="0"/>
              </a:spcAft>
              <a:buClr>
                <a:srgbClr val="00153E"/>
              </a:buClr>
              <a:buSzPct val="100000"/>
              <a:buNone/>
            </a:pPr>
            <a:r>
              <a:rPr lang="en-US" sz="3000">
                <a:solidFill>
                  <a:srgbClr val="00153E"/>
                </a:solidFill>
              </a:rPr>
              <a:t>and to quizzing communities in Ahmedabad, Coimbatore, Guwahati, </a:t>
            </a:r>
            <a:endParaRPr sz="3000">
              <a:solidFill>
                <a:srgbClr val="00153E"/>
              </a:solidFill>
            </a:endParaRPr>
          </a:p>
          <a:p>
            <a:pPr indent="0" lvl="0" marL="0" rtl="0" algn="ctr">
              <a:lnSpc>
                <a:spcPct val="100000"/>
              </a:lnSpc>
              <a:spcBef>
                <a:spcPts val="0"/>
              </a:spcBef>
              <a:spcAft>
                <a:spcPts val="0"/>
              </a:spcAft>
              <a:buClr>
                <a:srgbClr val="00153E"/>
              </a:buClr>
              <a:buSzPct val="100000"/>
              <a:buNone/>
            </a:pPr>
            <a:r>
              <a:rPr lang="en-US" sz="3000">
                <a:solidFill>
                  <a:srgbClr val="00153E"/>
                </a:solidFill>
              </a:rPr>
              <a:t>Kozhikode, Manipal, Raiganj, Thrissur, Udaipur, and Boston!</a:t>
            </a:r>
            <a:endParaRPr sz="3000">
              <a:solidFill>
                <a:srgbClr val="00153E"/>
              </a:solidFill>
            </a:endParaRPr>
          </a:p>
        </p:txBody>
      </p:sp>
      <p:pic>
        <p:nvPicPr>
          <p:cNvPr descr="https://fbcdn-sphotos-a-a.akamaihd.net/hphotos-ak-ash3/72863_512963205429733_2066319816_n.jpg" id="106" name="Google Shape;106;g2634196d058_0_0"/>
          <p:cNvPicPr preferRelativeResize="0"/>
          <p:nvPr/>
        </p:nvPicPr>
        <p:blipFill rotWithShape="1">
          <a:blip r:embed="rId3">
            <a:alphaModFix/>
          </a:blip>
          <a:srcRect b="0" l="0" r="0" t="0"/>
          <a:stretch/>
        </p:blipFill>
        <p:spPr>
          <a:xfrm>
            <a:off x="3110346" y="609600"/>
            <a:ext cx="2874689" cy="1658938"/>
          </a:xfrm>
          <a:prstGeom prst="rect">
            <a:avLst/>
          </a:prstGeom>
          <a:noFill/>
          <a:ln>
            <a:noFill/>
          </a:ln>
        </p:spPr>
      </p:pic>
      <p:sp>
        <p:nvSpPr>
          <p:cNvPr id="107" name="Google Shape;107;g2634196d058_0_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08" name="Google Shape;108;g2634196d058_0_0"/>
          <p:cNvPicPr preferRelativeResize="0"/>
          <p:nvPr/>
        </p:nvPicPr>
        <p:blipFill rotWithShape="1">
          <a:blip r:embed="rId3">
            <a:alphaModFix/>
          </a:blip>
          <a:srcRect b="0" l="0" r="0" t="0"/>
          <a:stretch/>
        </p:blipFill>
        <p:spPr>
          <a:xfrm>
            <a:off x="3262746" y="762000"/>
            <a:ext cx="2874689" cy="1658938"/>
          </a:xfrm>
          <a:prstGeom prst="rect">
            <a:avLst/>
          </a:prstGeom>
          <a:noFill/>
          <a:ln>
            <a:noFill/>
          </a:ln>
        </p:spPr>
      </p:pic>
      <p:pic>
        <p:nvPicPr>
          <p:cNvPr descr="https://fbcdn-sphotos-a-a.akamaihd.net/hphotos-ak-ash3/72863_512963205429733_2066319816_n.jpg" id="109" name="Google Shape;109;g2634196d058_0_0"/>
          <p:cNvPicPr preferRelativeResize="0"/>
          <p:nvPr/>
        </p:nvPicPr>
        <p:blipFill rotWithShape="1">
          <a:blip r:embed="rId4">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2634196d058_0_51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g2634196d058_0_51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g2634196d058_0_51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391" name="Google Shape;391;g2634196d058_0_51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392" name="Google Shape;392;g2634196d058_0_51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18. </a:t>
            </a:r>
            <a:endParaRPr b="0" i="0" sz="1400" u="none" cap="none" strike="noStrike">
              <a:solidFill>
                <a:srgbClr val="000000"/>
              </a:solidFill>
              <a:latin typeface="Arial"/>
              <a:ea typeface="Arial"/>
              <a:cs typeface="Arial"/>
              <a:sym typeface="Arial"/>
            </a:endParaRPr>
          </a:p>
        </p:txBody>
      </p:sp>
      <p:sp>
        <p:nvSpPr>
          <p:cNvPr id="393" name="Google Shape;393;g2634196d058_0_516"/>
          <p:cNvSpPr txBox="1"/>
          <p:nvPr/>
        </p:nvSpPr>
        <p:spPr>
          <a:xfrm>
            <a:off x="457200" y="990600"/>
            <a:ext cx="7772400" cy="51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000" u="none" cap="none" strike="noStrike">
                <a:solidFill>
                  <a:schemeClr val="dk1"/>
                </a:solidFill>
                <a:latin typeface="Merriweather"/>
                <a:ea typeface="Merriweather"/>
                <a:cs typeface="Merriweather"/>
                <a:sym typeface="Merriweather"/>
              </a:rPr>
              <a:t>The "Hymn to Liberty", or "Hymn to Freedom" is a poem written by Dionysios Solomos in 1823 that consists of 158 stanzas. It is used as the national anthem by both Greece and a country that is classified as Asian geographically but is nevertheless a member of the European Union.. </a:t>
            </a:r>
            <a:endParaRPr b="0" i="0" sz="30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0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dk1"/>
                </a:solidFill>
                <a:latin typeface="Merriweather"/>
                <a:ea typeface="Merriweather"/>
                <a:cs typeface="Merriweather"/>
                <a:sym typeface="Merriweather"/>
              </a:rPr>
              <a:t>Which country?</a:t>
            </a:r>
            <a:endParaRPr b="1" i="0" sz="30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0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634196d058_0_44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g2634196d058_0_44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0" name="Google Shape;400;g2634196d058_0_44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01" name="Google Shape;401;g2634196d058_0_44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02" name="Google Shape;402;g2634196d058_0_44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19. </a:t>
            </a:r>
            <a:endParaRPr b="0" i="0" sz="1400" u="none" cap="none" strike="noStrike">
              <a:solidFill>
                <a:srgbClr val="000000"/>
              </a:solidFill>
              <a:latin typeface="Arial"/>
              <a:ea typeface="Arial"/>
              <a:cs typeface="Arial"/>
              <a:sym typeface="Arial"/>
            </a:endParaRPr>
          </a:p>
        </p:txBody>
      </p:sp>
      <p:sp>
        <p:nvSpPr>
          <p:cNvPr id="403" name="Google Shape;403;g2634196d058_0_442"/>
          <p:cNvSpPr txBox="1"/>
          <p:nvPr/>
        </p:nvSpPr>
        <p:spPr>
          <a:xfrm>
            <a:off x="457200" y="990600"/>
            <a:ext cx="77724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erriweather"/>
                <a:ea typeface="Merriweather"/>
                <a:cs typeface="Merriweather"/>
                <a:sym typeface="Merriweather"/>
              </a:rPr>
              <a:t>Chaharshanbeh Suri is an Iranian festival of the fire dance celebrated around the  middle of the last week of the year and is the first festivity of Nowruz.</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erriweather"/>
                <a:ea typeface="Merriweather"/>
                <a:cs typeface="Merriweather"/>
                <a:sym typeface="Merriweather"/>
              </a:rPr>
              <a:t>The word suri has two meanings - “festive” and “scarlet” - and both seem to fit given the theme.</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Merriweather"/>
                <a:ea typeface="Merriweather"/>
                <a:cs typeface="Merriweather"/>
                <a:sym typeface="Merriweather"/>
              </a:rPr>
              <a:t>Chaharshanbeh only has one meaning. What?</a:t>
            </a:r>
            <a:endParaRPr b="1"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2634196d058_0_46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9" name="Google Shape;409;g2634196d058_0_46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g2634196d058_0_46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11" name="Google Shape;411;g2634196d058_0_46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12" name="Google Shape;412;g2634196d058_0_46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20. </a:t>
            </a:r>
            <a:endParaRPr b="0" i="0" sz="1400" u="none" cap="none" strike="noStrike">
              <a:solidFill>
                <a:srgbClr val="000000"/>
              </a:solidFill>
              <a:latin typeface="Arial"/>
              <a:ea typeface="Arial"/>
              <a:cs typeface="Arial"/>
              <a:sym typeface="Arial"/>
            </a:endParaRPr>
          </a:p>
        </p:txBody>
      </p:sp>
      <p:sp>
        <p:nvSpPr>
          <p:cNvPr id="413" name="Google Shape;413;g2634196d058_0_460"/>
          <p:cNvSpPr txBox="1"/>
          <p:nvPr/>
        </p:nvSpPr>
        <p:spPr>
          <a:xfrm>
            <a:off x="457200" y="990600"/>
            <a:ext cx="77724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Merriweather"/>
                <a:ea typeface="Merriweather"/>
                <a:cs typeface="Merriweather"/>
                <a:sym typeface="Merriweather"/>
              </a:rPr>
              <a:t>On the 7th of July 2008, George Town, Penang was awarded  World Heritage Site status by UNESCO. The state government decided to commemorate the occasion with a project called “Marking George Town”. The concept was to tell the people of George Town´s stories and portrait the everyday life of George Town through a series of cartoon steel art pieces all across the city. One of the art pieces was created to honour a famous designer who was born in George Town and completed an apprenticeship at the nearby Hong Kong Store.</a:t>
            </a:r>
            <a:endParaRPr b="0" i="0" sz="24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Merriweather"/>
                <a:ea typeface="Merriweather"/>
                <a:cs typeface="Merriweather"/>
                <a:sym typeface="Merriweather"/>
              </a:rPr>
              <a:t>Name the designer.</a:t>
            </a:r>
            <a:endParaRPr b="1" i="0" sz="24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634196d058_0_469"/>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g2634196d058_0_469"/>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0" name="Google Shape;420;g2634196d058_0_469"/>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21" name="Google Shape;421;g2634196d058_0_469"/>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22" name="Google Shape;422;g2634196d058_0_469"/>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20. </a:t>
            </a:r>
            <a:endParaRPr b="0" i="0" sz="1400" u="none" cap="none" strike="noStrike">
              <a:solidFill>
                <a:srgbClr val="000000"/>
              </a:solidFill>
              <a:latin typeface="Arial"/>
              <a:ea typeface="Arial"/>
              <a:cs typeface="Arial"/>
              <a:sym typeface="Arial"/>
            </a:endParaRPr>
          </a:p>
        </p:txBody>
      </p:sp>
      <p:sp>
        <p:nvSpPr>
          <p:cNvPr id="423" name="Google Shape;423;g2634196d058_0_469"/>
          <p:cNvSpPr txBox="1"/>
          <p:nvPr/>
        </p:nvSpPr>
        <p:spPr>
          <a:xfrm>
            <a:off x="457200" y="990600"/>
            <a:ext cx="7772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pic>
        <p:nvPicPr>
          <p:cNvPr id="424" name="Google Shape;424;g2634196d058_0_469"/>
          <p:cNvPicPr preferRelativeResize="0"/>
          <p:nvPr/>
        </p:nvPicPr>
        <p:blipFill rotWithShape="1">
          <a:blip r:embed="rId4">
            <a:alphaModFix/>
          </a:blip>
          <a:srcRect b="0" l="0" r="0" t="0"/>
          <a:stretch/>
        </p:blipFill>
        <p:spPr>
          <a:xfrm>
            <a:off x="1135238" y="1160950"/>
            <a:ext cx="6568724" cy="4384601"/>
          </a:xfrm>
          <a:prstGeom prst="rect">
            <a:avLst/>
          </a:prstGeom>
          <a:noFill/>
          <a:ln>
            <a:noFill/>
          </a:ln>
        </p:spPr>
      </p:pic>
      <p:sp>
        <p:nvSpPr>
          <p:cNvPr id="425" name="Google Shape;425;g2634196d058_0_469"/>
          <p:cNvSpPr/>
          <p:nvPr/>
        </p:nvSpPr>
        <p:spPr>
          <a:xfrm>
            <a:off x="1982700" y="1107900"/>
            <a:ext cx="2832600" cy="40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634196d058_0_70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1" name="Google Shape;431;g2634196d058_0_70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g2634196d058_0_707"/>
          <p:cNvSpPr txBox="1"/>
          <p:nvPr>
            <p:ph type="ctrTitle"/>
          </p:nvPr>
        </p:nvSpPr>
        <p:spPr>
          <a:xfrm>
            <a:off x="-12" y="533400"/>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73759"/>
              <a:buFont typeface="Calibri"/>
              <a:buNone/>
            </a:pPr>
            <a:r>
              <a:rPr b="1" lang="en-US" sz="6776"/>
              <a:t>ASIASWEEP 2023</a:t>
            </a:r>
            <a:endParaRPr b="1" sz="6776"/>
          </a:p>
          <a:p>
            <a:pPr indent="0" lvl="0" marL="0" rtl="0" algn="ctr">
              <a:lnSpc>
                <a:spcPct val="100000"/>
              </a:lnSpc>
              <a:spcBef>
                <a:spcPts val="0"/>
              </a:spcBef>
              <a:spcAft>
                <a:spcPts val="0"/>
              </a:spcAft>
              <a:buClr>
                <a:schemeClr val="dk1"/>
              </a:buClr>
              <a:buSzPct val="100000"/>
              <a:buFont typeface="Calibri"/>
              <a:buNone/>
            </a:pPr>
            <a:r>
              <a:rPr b="1" lang="en-US" sz="5000"/>
              <a:t>SECTION II</a:t>
            </a:r>
            <a:endParaRPr b="1" sz="5000"/>
          </a:p>
          <a:p>
            <a:pPr indent="0" lvl="0" marL="0" rtl="0" algn="ctr">
              <a:lnSpc>
                <a:spcPct val="100000"/>
              </a:lnSpc>
              <a:spcBef>
                <a:spcPts val="0"/>
              </a:spcBef>
              <a:spcAft>
                <a:spcPts val="0"/>
              </a:spcAft>
              <a:buClr>
                <a:schemeClr val="dk1"/>
              </a:buClr>
              <a:buSzPct val="125000"/>
              <a:buFont typeface="Calibri"/>
              <a:buNone/>
            </a:pPr>
            <a:r>
              <a:t/>
            </a:r>
            <a:endParaRPr i="1" sz="4000"/>
          </a:p>
        </p:txBody>
      </p:sp>
      <p:sp>
        <p:nvSpPr>
          <p:cNvPr id="433" name="Google Shape;433;g2634196d058_0_707"/>
          <p:cNvSpPr txBox="1"/>
          <p:nvPr>
            <p:ph idx="1" type="subTitle"/>
          </p:nvPr>
        </p:nvSpPr>
        <p:spPr>
          <a:xfrm>
            <a:off x="0" y="3758150"/>
            <a:ext cx="9144000" cy="2367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153E"/>
              </a:buClr>
              <a:buSzPts val="3000"/>
              <a:buNone/>
            </a:pPr>
            <a:r>
              <a:rPr b="1" lang="en-US" sz="3100">
                <a:solidFill>
                  <a:srgbClr val="00153E"/>
                </a:solidFill>
              </a:rPr>
              <a:t>RULES</a:t>
            </a:r>
            <a:endParaRPr b="1" sz="3100">
              <a:solidFill>
                <a:srgbClr val="00153E"/>
              </a:solidFill>
            </a:endParaRPr>
          </a:p>
          <a:p>
            <a:pPr indent="0" lvl="0" marL="0" rtl="0" algn="ctr">
              <a:lnSpc>
                <a:spcPct val="100000"/>
              </a:lnSpc>
              <a:spcBef>
                <a:spcPts val="0"/>
              </a:spcBef>
              <a:spcAft>
                <a:spcPts val="0"/>
              </a:spcAft>
              <a:buClr>
                <a:schemeClr val="dk1"/>
              </a:buClr>
              <a:buSzPts val="5000"/>
              <a:buNone/>
            </a:pPr>
            <a:r>
              <a:rPr lang="en-US" sz="3100">
                <a:solidFill>
                  <a:schemeClr val="dk1"/>
                </a:solidFill>
              </a:rPr>
              <a:t>15 questions</a:t>
            </a:r>
            <a:endParaRPr sz="3100">
              <a:solidFill>
                <a:schemeClr val="dk1"/>
              </a:solidFill>
            </a:endParaRPr>
          </a:p>
          <a:p>
            <a:pPr indent="0" lvl="0" marL="0" rtl="0" algn="ctr">
              <a:lnSpc>
                <a:spcPct val="100000"/>
              </a:lnSpc>
              <a:spcBef>
                <a:spcPts val="0"/>
              </a:spcBef>
              <a:spcAft>
                <a:spcPts val="0"/>
              </a:spcAft>
              <a:buClr>
                <a:schemeClr val="dk1"/>
              </a:buClr>
              <a:buSzPts val="5000"/>
              <a:buNone/>
            </a:pPr>
            <a:r>
              <a:rPr lang="en-US" sz="3100">
                <a:solidFill>
                  <a:schemeClr val="dk1"/>
                </a:solidFill>
              </a:rPr>
              <a:t>Two-pointers</a:t>
            </a:r>
            <a:endParaRPr sz="3100">
              <a:solidFill>
                <a:schemeClr val="dk1"/>
              </a:solidFill>
            </a:endParaRPr>
          </a:p>
          <a:p>
            <a:pPr indent="0" lvl="0" marL="0" rtl="0" algn="ctr">
              <a:lnSpc>
                <a:spcPct val="100000"/>
              </a:lnSpc>
              <a:spcBef>
                <a:spcPts val="0"/>
              </a:spcBef>
              <a:spcAft>
                <a:spcPts val="0"/>
              </a:spcAft>
              <a:buClr>
                <a:schemeClr val="dk1"/>
              </a:buClr>
              <a:buSzPts val="5000"/>
              <a:buNone/>
            </a:pPr>
            <a:r>
              <a:rPr lang="en-US" sz="3100">
                <a:solidFill>
                  <a:schemeClr val="dk1"/>
                </a:solidFill>
              </a:rPr>
              <a:t>Each part is worth one point</a:t>
            </a:r>
            <a:endParaRPr sz="3100">
              <a:solidFill>
                <a:schemeClr val="dk1"/>
              </a:solidFill>
            </a:endParaRPr>
          </a:p>
          <a:p>
            <a:pPr indent="0" lvl="0" marL="0" rtl="0" algn="ctr">
              <a:lnSpc>
                <a:spcPct val="100000"/>
              </a:lnSpc>
              <a:spcBef>
                <a:spcPts val="0"/>
              </a:spcBef>
              <a:spcAft>
                <a:spcPts val="0"/>
              </a:spcAft>
              <a:buClr>
                <a:schemeClr val="dk1"/>
              </a:buClr>
              <a:buSzPts val="5000"/>
              <a:buNone/>
            </a:pPr>
            <a:r>
              <a:rPr lang="en-US" sz="3100">
                <a:solidFill>
                  <a:schemeClr val="dk1"/>
                </a:solidFill>
              </a:rPr>
              <a:t>Please follow the suggested order for parts A and B</a:t>
            </a:r>
            <a:endParaRPr sz="3100">
              <a:solidFill>
                <a:srgbClr val="00153E"/>
              </a:solidFill>
            </a:endParaRPr>
          </a:p>
        </p:txBody>
      </p:sp>
      <p:sp>
        <p:nvSpPr>
          <p:cNvPr id="434" name="Google Shape;434;g2634196d058_0_70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35" name="Google Shape;435;g2634196d058_0_707"/>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62c6184aac_0_17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1" name="Google Shape;441;g262c6184aac_0_17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2" name="Google Shape;442;g262c6184aac_0_17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43" name="Google Shape;443;g262c6184aac_0_17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44" name="Google Shape;444;g262c6184aac_0_17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21 </a:t>
            </a:r>
            <a:endParaRPr b="0" i="0" sz="1400" u="none" cap="none" strike="noStrike">
              <a:solidFill>
                <a:srgbClr val="000000"/>
              </a:solidFill>
              <a:latin typeface="Arial"/>
              <a:ea typeface="Arial"/>
              <a:cs typeface="Arial"/>
              <a:sym typeface="Arial"/>
            </a:endParaRPr>
          </a:p>
        </p:txBody>
      </p:sp>
      <p:sp>
        <p:nvSpPr>
          <p:cNvPr id="445" name="Google Shape;445;g262c6184aac_0_171"/>
          <p:cNvSpPr txBox="1"/>
          <p:nvPr/>
        </p:nvSpPr>
        <p:spPr>
          <a:xfrm>
            <a:off x="182875" y="755150"/>
            <a:ext cx="8961000" cy="5187300"/>
          </a:xfrm>
          <a:prstGeom prst="rect">
            <a:avLst/>
          </a:prstGeom>
          <a:noFill/>
          <a:ln>
            <a:noFill/>
          </a:ln>
        </p:spPr>
        <p:txBody>
          <a:bodyPr anchorCtr="0" anchor="ctr" bIns="0" lIns="91425" spcFirstLastPara="1" rIns="91425" wrap="square" tIns="0">
            <a:spAutoFit/>
          </a:bodyPr>
          <a:lstStyle/>
          <a:p>
            <a:pPr indent="0" lvl="0" marL="0" marR="9144" rtl="0" algn="l">
              <a:lnSpc>
                <a:spcPct val="100000"/>
              </a:lnSpc>
              <a:spcBef>
                <a:spcPts val="2400"/>
              </a:spcBef>
              <a:spcAft>
                <a:spcPts val="0"/>
              </a:spcAft>
              <a:buClr>
                <a:srgbClr val="000000"/>
              </a:buClr>
              <a:buSzPts val="1100"/>
              <a:buFont typeface="Arial"/>
              <a:buNone/>
            </a:pPr>
            <a:r>
              <a:rPr b="0" i="0" lang="en-US" sz="2700" u="none" cap="none" strike="noStrike">
                <a:solidFill>
                  <a:schemeClr val="dk1"/>
                </a:solidFill>
                <a:latin typeface="Merriweather"/>
                <a:ea typeface="Merriweather"/>
                <a:cs typeface="Merriweather"/>
                <a:sym typeface="Merriweather"/>
              </a:rPr>
              <a:t>In the desert north of Al Ula in Saudi Arabia, beautifully carved classical-style pediments and columns, stand in the sands. Once a thriving international trade hub, the archeological site Hegra has been opened to tourists in 2020. </a:t>
            </a:r>
            <a:endParaRPr b="0" i="0" sz="2700" u="none" cap="none" strike="noStrike">
              <a:solidFill>
                <a:schemeClr val="dk1"/>
              </a:solidFill>
              <a:latin typeface="Merriweather"/>
              <a:ea typeface="Merriweather"/>
              <a:cs typeface="Merriweather"/>
              <a:sym typeface="Merriweather"/>
            </a:endParaRPr>
          </a:p>
          <a:p>
            <a:pPr indent="0" lvl="0" marL="0" marR="9144" rtl="0" algn="l">
              <a:lnSpc>
                <a:spcPct val="100000"/>
              </a:lnSpc>
              <a:spcBef>
                <a:spcPts val="2400"/>
              </a:spcBef>
              <a:spcAft>
                <a:spcPts val="0"/>
              </a:spcAft>
              <a:buClr>
                <a:srgbClr val="000000"/>
              </a:buClr>
              <a:buSzPts val="1100"/>
              <a:buFont typeface="Arial"/>
              <a:buNone/>
            </a:pPr>
            <a:r>
              <a:rPr b="0" i="0" lang="en-US" sz="2700" u="none" cap="none" strike="noStrike">
                <a:solidFill>
                  <a:schemeClr val="dk1"/>
                </a:solidFill>
                <a:latin typeface="Merriweather"/>
                <a:ea typeface="Merriweather"/>
                <a:cs typeface="Merriweather"/>
                <a:sym typeface="Merriweather"/>
              </a:rPr>
              <a:t>The rock-cut constructions look s</a:t>
            </a:r>
            <a:r>
              <a:rPr b="1" i="0" lang="en-US" sz="2700" u="none" cap="none" strike="noStrike">
                <a:solidFill>
                  <a:schemeClr val="dk1"/>
                </a:solidFill>
                <a:latin typeface="Merriweather"/>
                <a:ea typeface="Merriweather"/>
                <a:cs typeface="Merriweather"/>
                <a:sym typeface="Merriweather"/>
              </a:rPr>
              <a:t>imilar to its more famous sister site A</a:t>
            </a:r>
            <a:r>
              <a:rPr b="0" i="0" lang="en-US" sz="2700" u="none" cap="none" strike="noStrike">
                <a:solidFill>
                  <a:schemeClr val="dk1"/>
                </a:solidFill>
                <a:latin typeface="Merriweather"/>
                <a:ea typeface="Merriweather"/>
                <a:cs typeface="Merriweather"/>
                <a:sym typeface="Merriweather"/>
              </a:rPr>
              <a:t>, a few hundred miles to the north belonging to the same Nabataean kingdom. </a:t>
            </a:r>
            <a:endParaRPr b="0" i="0" sz="2700" u="none" cap="none" strike="noStrike">
              <a:solidFill>
                <a:schemeClr val="dk1"/>
              </a:solidFill>
              <a:latin typeface="Merriweather"/>
              <a:ea typeface="Merriweather"/>
              <a:cs typeface="Merriweather"/>
              <a:sym typeface="Merriweather"/>
            </a:endParaRPr>
          </a:p>
          <a:p>
            <a:pPr indent="0" lvl="0" marL="0" marR="9144" rtl="0" algn="l">
              <a:lnSpc>
                <a:spcPct val="100000"/>
              </a:lnSpc>
              <a:spcBef>
                <a:spcPts val="2400"/>
              </a:spcBef>
              <a:spcAft>
                <a:spcPts val="2400"/>
              </a:spcAft>
              <a:buClr>
                <a:srgbClr val="000000"/>
              </a:buClr>
              <a:buSzPts val="1100"/>
              <a:buFont typeface="Arial"/>
              <a:buNone/>
            </a:pPr>
            <a:r>
              <a:rPr b="0" i="0" lang="en-US" sz="2700" u="none" cap="none" strike="noStrike">
                <a:solidFill>
                  <a:schemeClr val="dk1"/>
                </a:solidFill>
                <a:latin typeface="Merriweather"/>
                <a:ea typeface="Merriweather"/>
                <a:cs typeface="Merriweather"/>
                <a:sym typeface="Merriweather"/>
              </a:rPr>
              <a:t>Hegra is also known as Mada’in Salih, and this is thought to refer t</a:t>
            </a:r>
            <a:r>
              <a:rPr b="1" i="0" lang="en-US" sz="2700" u="none" cap="none" strike="noStrike">
                <a:solidFill>
                  <a:schemeClr val="dk1"/>
                </a:solidFill>
                <a:latin typeface="Merriweather"/>
                <a:ea typeface="Merriweather"/>
                <a:cs typeface="Merriweather"/>
                <a:sym typeface="Merriweather"/>
              </a:rPr>
              <a:t>o a character B, also found in the Bible</a:t>
            </a:r>
            <a:r>
              <a:rPr b="0" i="0" lang="en-US" sz="2700" u="none" cap="none" strike="noStrike">
                <a:solidFill>
                  <a:schemeClr val="dk1"/>
                </a:solidFill>
                <a:latin typeface="Merriweather"/>
                <a:ea typeface="Merriweather"/>
                <a:cs typeface="Merriweather"/>
                <a:sym typeface="Merriweather"/>
              </a:rPr>
              <a:t>. </a:t>
            </a:r>
            <a:r>
              <a:rPr b="1" i="0" lang="en-US" sz="2700" u="none" cap="none" strike="noStrike">
                <a:solidFill>
                  <a:schemeClr val="dk1"/>
                </a:solidFill>
                <a:latin typeface="Merriweather"/>
                <a:ea typeface="Merriweather"/>
                <a:cs typeface="Merriweather"/>
                <a:sym typeface="Merriweather"/>
              </a:rPr>
              <a:t>Give the sister site A and the character B</a:t>
            </a:r>
            <a:r>
              <a:rPr b="0" i="0" lang="en-US" sz="2700" u="none" cap="none" strike="noStrike">
                <a:solidFill>
                  <a:schemeClr val="dk1"/>
                </a:solidFill>
                <a:latin typeface="Merriweather"/>
                <a:ea typeface="Merriweather"/>
                <a:cs typeface="Merriweather"/>
                <a:sym typeface="Merriweather"/>
              </a:rPr>
              <a:t>.</a:t>
            </a:r>
            <a:endParaRPr b="0" i="0" sz="27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62c6184aac_1_1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1" name="Google Shape;451;g262c6184aac_1_1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2" name="Google Shape;452;g262c6184aac_1_1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53" name="Google Shape;453;g262c6184aac_1_1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54" name="Google Shape;454;g262c6184aac_1_1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21. </a:t>
            </a:r>
            <a:endParaRPr b="0" i="0" sz="1400" u="none" cap="none" strike="noStrike">
              <a:solidFill>
                <a:srgbClr val="000000"/>
              </a:solidFill>
              <a:latin typeface="Arial"/>
              <a:ea typeface="Arial"/>
              <a:cs typeface="Arial"/>
              <a:sym typeface="Arial"/>
            </a:endParaRPr>
          </a:p>
        </p:txBody>
      </p:sp>
      <p:pic>
        <p:nvPicPr>
          <p:cNvPr id="455" name="Google Shape;455;g262c6184aac_1_13"/>
          <p:cNvPicPr preferRelativeResize="0"/>
          <p:nvPr/>
        </p:nvPicPr>
        <p:blipFill rotWithShape="1">
          <a:blip r:embed="rId4">
            <a:alphaModFix/>
          </a:blip>
          <a:srcRect b="0" l="0" r="0" t="0"/>
          <a:stretch/>
        </p:blipFill>
        <p:spPr>
          <a:xfrm>
            <a:off x="152400" y="716311"/>
            <a:ext cx="8687722" cy="54558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634196d058_0_53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1" name="Google Shape;461;g2634196d058_0_53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g2634196d058_0_53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63" name="Google Shape;463;g2634196d058_0_53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64" name="Google Shape;464;g2634196d058_0_53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22. </a:t>
            </a:r>
            <a:endParaRPr b="0" i="0" sz="1400" u="none" cap="none" strike="noStrike">
              <a:solidFill>
                <a:srgbClr val="000000"/>
              </a:solidFill>
              <a:latin typeface="Arial"/>
              <a:ea typeface="Arial"/>
              <a:cs typeface="Arial"/>
              <a:sym typeface="Arial"/>
            </a:endParaRPr>
          </a:p>
        </p:txBody>
      </p:sp>
      <p:sp>
        <p:nvSpPr>
          <p:cNvPr id="465" name="Google Shape;465;g2634196d058_0_534"/>
          <p:cNvSpPr txBox="1"/>
          <p:nvPr/>
        </p:nvSpPr>
        <p:spPr>
          <a:xfrm>
            <a:off x="457200" y="990600"/>
            <a:ext cx="86868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One of the reasons offered for the event in the book A begins with the sentencing of Zainab, a blind woman to death by stoning for being the victim of a gang rape. For being punished thus, Zainab puts a curse upon B. The curse is picked up by a sugar-obsessed crow who crashed into the engine of a vehicle carrying some luscious fruit, thus affecting B.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Identify the book A and the person B.</a:t>
            </a:r>
            <a:endParaRPr b="1" i="0" sz="29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62c6184aac_0_20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1" name="Google Shape;471;g262c6184aac_0_20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2" name="Google Shape;472;g262c6184aac_0_20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73" name="Google Shape;473;g262c6184aac_0_20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474" name="Google Shape;474;g262c6184aac_0_20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23. </a:t>
            </a:r>
            <a:endParaRPr b="0" i="0" sz="1400" u="none" cap="none" strike="noStrike">
              <a:solidFill>
                <a:srgbClr val="000000"/>
              </a:solidFill>
              <a:latin typeface="Arial"/>
              <a:ea typeface="Arial"/>
              <a:cs typeface="Arial"/>
              <a:sym typeface="Arial"/>
            </a:endParaRPr>
          </a:p>
        </p:txBody>
      </p:sp>
      <p:sp>
        <p:nvSpPr>
          <p:cNvPr id="475" name="Google Shape;475;g262c6184aac_0_207"/>
          <p:cNvSpPr txBox="1"/>
          <p:nvPr/>
        </p:nvSpPr>
        <p:spPr>
          <a:xfrm>
            <a:off x="457200" y="990600"/>
            <a:ext cx="85839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A is a popular music and arts festival started in 2008 in the city B by Jay Forster, Mike Hill and Justin Sweeting. When asked about the origin of the name Forster said: “</a:t>
            </a:r>
            <a:r>
              <a:rPr b="0" i="1" lang="en-US" sz="2900" u="none" cap="none" strike="noStrike">
                <a:solidFill>
                  <a:schemeClr val="dk1"/>
                </a:solidFill>
                <a:latin typeface="Merriweather"/>
                <a:ea typeface="Merriweather"/>
                <a:cs typeface="Merriweather"/>
                <a:sym typeface="Merriweather"/>
              </a:rPr>
              <a:t>I was ordering a lot of techno records from Berlin and DJ'ing, and these records had really strange names like 'plippenflappen', and 'schlappenclippen', and 'knoppentoppen', and all this kind of stuff</a:t>
            </a:r>
            <a:r>
              <a:rPr b="0" i="0" lang="en-US" sz="2900" u="none" cap="none" strike="noStrike">
                <a:solidFill>
                  <a:schemeClr val="dk1"/>
                </a:solidFill>
                <a:latin typeface="Merriweather"/>
                <a:ea typeface="Merriweather"/>
                <a:cs typeface="Merriweather"/>
                <a:sym typeface="Merriweather"/>
              </a:rPr>
              <a:t>,”.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Name the festival A and the host city B.</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a4165ac658_0_9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1" name="Google Shape;481;g2a4165ac658_0_9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2" name="Google Shape;482;g2a4165ac658_0_9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83" name="Google Shape;483;g2a4165ac658_0_94"/>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484" name="Google Shape;484;g2a4165ac658_0_94"/>
          <p:cNvSpPr txBox="1"/>
          <p:nvPr/>
        </p:nvSpPr>
        <p:spPr>
          <a:xfrm>
            <a:off x="533400" y="1524000"/>
            <a:ext cx="81534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p:txBody>
      </p:sp>
      <p:sp>
        <p:nvSpPr>
          <p:cNvPr id="485" name="Google Shape;485;g2a4165ac658_0_9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23. </a:t>
            </a:r>
            <a:endParaRPr b="0" i="0" sz="1400" u="none" cap="none" strike="noStrike">
              <a:solidFill>
                <a:srgbClr val="000000"/>
              </a:solidFill>
              <a:latin typeface="Arial"/>
              <a:ea typeface="Arial"/>
              <a:cs typeface="Arial"/>
              <a:sym typeface="Arial"/>
            </a:endParaRPr>
          </a:p>
        </p:txBody>
      </p:sp>
      <p:pic>
        <p:nvPicPr>
          <p:cNvPr id="486" name="Google Shape;486;g2a4165ac658_0_94"/>
          <p:cNvPicPr preferRelativeResize="0"/>
          <p:nvPr/>
        </p:nvPicPr>
        <p:blipFill rotWithShape="1">
          <a:blip r:embed="rId4">
            <a:alphaModFix/>
          </a:blip>
          <a:srcRect b="0" l="0" r="0" t="0"/>
          <a:stretch/>
        </p:blipFill>
        <p:spPr>
          <a:xfrm>
            <a:off x="38100" y="628650"/>
            <a:ext cx="9143999" cy="5600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2"/>
          <p:cNvSpPr txBox="1"/>
          <p:nvPr>
            <p:ph type="ctrTitle"/>
          </p:nvPr>
        </p:nvSpPr>
        <p:spPr>
          <a:xfrm>
            <a:off x="0" y="2438400"/>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5000"/>
              <a:t>ASIASWEEP 2023</a:t>
            </a:r>
            <a:br>
              <a:rPr b="1" lang="en-US" sz="5000"/>
            </a:br>
            <a:r>
              <a:rPr b="1" lang="en-US" sz="4700"/>
              <a:t>The Arun Veembur Memorial Quiz</a:t>
            </a:r>
            <a:endParaRPr b="1" sz="4700"/>
          </a:p>
          <a:p>
            <a:pPr indent="0" lvl="0" marL="0" rtl="0" algn="ctr">
              <a:lnSpc>
                <a:spcPct val="100000"/>
              </a:lnSpc>
              <a:spcBef>
                <a:spcPts val="0"/>
              </a:spcBef>
              <a:spcAft>
                <a:spcPts val="0"/>
              </a:spcAft>
              <a:buClr>
                <a:schemeClr val="dk1"/>
              </a:buClr>
              <a:buSzPct val="100000"/>
              <a:buFont typeface="Calibri"/>
              <a:buNone/>
            </a:pPr>
            <a:r>
              <a:rPr b="1" lang="en-US" sz="5000"/>
              <a:t>Edition IX</a:t>
            </a:r>
            <a:br>
              <a:rPr b="1" lang="en-US" sz="5000"/>
            </a:br>
            <a:endParaRPr i="1" sz="4000"/>
          </a:p>
        </p:txBody>
      </p:sp>
      <p:sp>
        <p:nvSpPr>
          <p:cNvPr id="117" name="Google Shape;117;p2"/>
          <p:cNvSpPr txBox="1"/>
          <p:nvPr>
            <p:ph idx="1" type="subTitle"/>
          </p:nvPr>
        </p:nvSpPr>
        <p:spPr>
          <a:xfrm>
            <a:off x="0" y="4419600"/>
            <a:ext cx="9144000" cy="16764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100000"/>
              </a:lnSpc>
              <a:spcBef>
                <a:spcPts val="0"/>
              </a:spcBef>
              <a:spcAft>
                <a:spcPts val="0"/>
              </a:spcAft>
              <a:buClr>
                <a:srgbClr val="00153E"/>
              </a:buClr>
              <a:buSzPct val="100000"/>
              <a:buNone/>
            </a:pPr>
            <a:r>
              <a:rPr i="1" lang="en-US" sz="3000">
                <a:solidFill>
                  <a:srgbClr val="00153E"/>
                </a:solidFill>
              </a:rPr>
              <a:t>Researched by</a:t>
            </a:r>
            <a:endParaRPr/>
          </a:p>
          <a:p>
            <a:pPr indent="0" lvl="0" marL="0" rtl="0" algn="ctr">
              <a:lnSpc>
                <a:spcPct val="100000"/>
              </a:lnSpc>
              <a:spcBef>
                <a:spcPts val="0"/>
              </a:spcBef>
              <a:spcAft>
                <a:spcPts val="0"/>
              </a:spcAft>
              <a:buClr>
                <a:srgbClr val="00153E"/>
              </a:buClr>
              <a:buSzPct val="100000"/>
              <a:buNone/>
            </a:pPr>
            <a:r>
              <a:rPr b="1" lang="en-US" sz="3000">
                <a:solidFill>
                  <a:srgbClr val="00153E"/>
                </a:solidFill>
              </a:rPr>
              <a:t>Nagaratna </a:t>
            </a:r>
            <a:r>
              <a:rPr b="1" lang="en-US" sz="3000">
                <a:solidFill>
                  <a:srgbClr val="00153E"/>
                </a:solidFill>
                <a:latin typeface="Arial"/>
                <a:ea typeface="Arial"/>
                <a:cs typeface="Arial"/>
                <a:sym typeface="Arial"/>
              </a:rPr>
              <a:t>‘</a:t>
            </a:r>
            <a:r>
              <a:rPr b="1" lang="en-US" sz="3000">
                <a:solidFill>
                  <a:srgbClr val="00153E"/>
                </a:solidFill>
              </a:rPr>
              <a:t>Partikal’ Patil</a:t>
            </a:r>
            <a:endParaRPr b="1" sz="3000">
              <a:solidFill>
                <a:srgbClr val="00153E"/>
              </a:solidFill>
            </a:endParaRPr>
          </a:p>
          <a:p>
            <a:pPr indent="0" lvl="0" marL="0" rtl="0" algn="ctr">
              <a:lnSpc>
                <a:spcPct val="100000"/>
              </a:lnSpc>
              <a:spcBef>
                <a:spcPts val="0"/>
              </a:spcBef>
              <a:spcAft>
                <a:spcPts val="0"/>
              </a:spcAft>
              <a:buClr>
                <a:srgbClr val="00153E"/>
              </a:buClr>
              <a:buSzPct val="100000"/>
              <a:buNone/>
            </a:pPr>
            <a:r>
              <a:rPr b="1" lang="en-US" sz="3000">
                <a:solidFill>
                  <a:srgbClr val="00153E"/>
                </a:solidFill>
              </a:rPr>
              <a:t>Urmila Lakshmanan</a:t>
            </a:r>
            <a:endParaRPr/>
          </a:p>
          <a:p>
            <a:pPr indent="0" lvl="0" marL="0" rtl="0" algn="ctr">
              <a:lnSpc>
                <a:spcPct val="100000"/>
              </a:lnSpc>
              <a:spcBef>
                <a:spcPts val="0"/>
              </a:spcBef>
              <a:spcAft>
                <a:spcPts val="0"/>
              </a:spcAft>
              <a:buClr>
                <a:srgbClr val="00153E"/>
              </a:buClr>
              <a:buSzPct val="100000"/>
              <a:buNone/>
            </a:pPr>
            <a:r>
              <a:rPr b="1" lang="en-US" sz="3000">
                <a:solidFill>
                  <a:srgbClr val="00153E"/>
                </a:solidFill>
              </a:rPr>
              <a:t>Dibyendu Das</a:t>
            </a:r>
            <a:endParaRPr b="1" sz="3000">
              <a:solidFill>
                <a:srgbClr val="00153E"/>
              </a:solidFill>
            </a:endParaRPr>
          </a:p>
          <a:p>
            <a:pPr indent="0" lvl="0" marL="0" rtl="0" algn="ctr">
              <a:lnSpc>
                <a:spcPct val="100000"/>
              </a:lnSpc>
              <a:spcBef>
                <a:spcPts val="0"/>
              </a:spcBef>
              <a:spcAft>
                <a:spcPts val="0"/>
              </a:spcAft>
              <a:buClr>
                <a:srgbClr val="00153E"/>
              </a:buClr>
              <a:buSzPct val="100000"/>
              <a:buNone/>
            </a:pPr>
            <a:r>
              <a:rPr b="1" lang="en-US" sz="3000">
                <a:solidFill>
                  <a:srgbClr val="00153E"/>
                </a:solidFill>
              </a:rPr>
              <a:t>Arul Mani </a:t>
            </a:r>
            <a:endParaRPr/>
          </a:p>
        </p:txBody>
      </p:sp>
      <p:pic>
        <p:nvPicPr>
          <p:cNvPr descr="https://fbcdn-sphotos-a-a.akamaihd.net/hphotos-ak-ash3/72863_512963205429733_2066319816_n.jpg" id="118" name="Google Shape;118;p2"/>
          <p:cNvPicPr preferRelativeResize="0"/>
          <p:nvPr/>
        </p:nvPicPr>
        <p:blipFill rotWithShape="1">
          <a:blip r:embed="rId3">
            <a:alphaModFix/>
          </a:blip>
          <a:srcRect b="0" l="0" r="0" t="0"/>
          <a:stretch/>
        </p:blipFill>
        <p:spPr>
          <a:xfrm>
            <a:off x="3110346" y="609600"/>
            <a:ext cx="2874688" cy="1658938"/>
          </a:xfrm>
          <a:prstGeom prst="rect">
            <a:avLst/>
          </a:prstGeom>
          <a:noFill/>
          <a:ln>
            <a:noFill/>
          </a:ln>
        </p:spPr>
      </p:pic>
      <p:sp>
        <p:nvSpPr>
          <p:cNvPr id="119" name="Google Shape;119;p2"/>
          <p:cNvSpPr txBox="1"/>
          <p:nvPr/>
        </p:nvSpPr>
        <p:spPr>
          <a:xfrm>
            <a:off x="0" y="6334780"/>
            <a:ext cx="51054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20" name="Google Shape;120;p2"/>
          <p:cNvPicPr preferRelativeResize="0"/>
          <p:nvPr/>
        </p:nvPicPr>
        <p:blipFill rotWithShape="1">
          <a:blip r:embed="rId3">
            <a:alphaModFix/>
          </a:blip>
          <a:srcRect b="0" l="0" r="0" t="0"/>
          <a:stretch/>
        </p:blipFill>
        <p:spPr>
          <a:xfrm>
            <a:off x="3221346" y="533400"/>
            <a:ext cx="2874689" cy="1658938"/>
          </a:xfrm>
          <a:prstGeom prst="rect">
            <a:avLst/>
          </a:prstGeom>
          <a:noFill/>
          <a:ln>
            <a:noFill/>
          </a:ln>
        </p:spPr>
      </p:pic>
      <p:pic>
        <p:nvPicPr>
          <p:cNvPr descr="https://fbcdn-sphotos-a-a.akamaihd.net/hphotos-ak-ash3/72863_512963205429733_2066319816_n.jpg" id="121" name="Google Shape;121;p2"/>
          <p:cNvPicPr preferRelativeResize="0"/>
          <p:nvPr/>
        </p:nvPicPr>
        <p:blipFill rotWithShape="1">
          <a:blip r:embed="rId4">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a4165ac658_0_8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2" name="Google Shape;492;g2a4165ac658_0_8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3" name="Google Shape;493;g2a4165ac658_0_8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494" name="Google Shape;494;g2a4165ac658_0_82"/>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495" name="Google Shape;495;g2a4165ac658_0_82"/>
          <p:cNvSpPr txBox="1"/>
          <p:nvPr/>
        </p:nvSpPr>
        <p:spPr>
          <a:xfrm>
            <a:off x="533400" y="1524000"/>
            <a:ext cx="81534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sng"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erriweather"/>
              <a:ea typeface="Merriweather"/>
              <a:cs typeface="Merriweather"/>
              <a:sym typeface="Merriweather"/>
            </a:endParaRPr>
          </a:p>
        </p:txBody>
      </p:sp>
      <p:sp>
        <p:nvSpPr>
          <p:cNvPr id="496" name="Google Shape;496;g2a4165ac658_0_8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23. </a:t>
            </a:r>
            <a:endParaRPr b="0" i="0" sz="1400" u="none" cap="none" strike="noStrike">
              <a:solidFill>
                <a:srgbClr val="000000"/>
              </a:solidFill>
              <a:latin typeface="Arial"/>
              <a:ea typeface="Arial"/>
              <a:cs typeface="Arial"/>
              <a:sym typeface="Arial"/>
            </a:endParaRPr>
          </a:p>
        </p:txBody>
      </p:sp>
      <p:pic>
        <p:nvPicPr>
          <p:cNvPr id="497" name="Google Shape;497;g2a4165ac658_0_82"/>
          <p:cNvPicPr preferRelativeResize="0"/>
          <p:nvPr/>
        </p:nvPicPr>
        <p:blipFill rotWithShape="1">
          <a:blip r:embed="rId4">
            <a:alphaModFix/>
          </a:blip>
          <a:srcRect b="0" l="0" r="0" t="0"/>
          <a:stretch/>
        </p:blipFill>
        <p:spPr>
          <a:xfrm>
            <a:off x="38100" y="813932"/>
            <a:ext cx="9144002" cy="51257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634196d058_0_71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3" name="Google Shape;503;g2634196d058_0_71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4" name="Google Shape;504;g2634196d058_0_71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05" name="Google Shape;505;g2634196d058_0_718"/>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06" name="Google Shape;506;g2634196d058_0_718"/>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24. </a:t>
            </a:r>
            <a:endParaRPr b="0" i="0" sz="1400" u="none" cap="none" strike="noStrike">
              <a:solidFill>
                <a:srgbClr val="000000"/>
              </a:solidFill>
              <a:latin typeface="Arial"/>
              <a:ea typeface="Arial"/>
              <a:cs typeface="Arial"/>
              <a:sym typeface="Arial"/>
            </a:endParaRPr>
          </a:p>
        </p:txBody>
      </p:sp>
      <p:sp>
        <p:nvSpPr>
          <p:cNvPr id="507" name="Google Shape;507;g2634196d058_0_718"/>
          <p:cNvSpPr txBox="1"/>
          <p:nvPr/>
        </p:nvSpPr>
        <p:spPr>
          <a:xfrm>
            <a:off x="374825" y="563900"/>
            <a:ext cx="82335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400" u="none" cap="none" strike="noStrike">
                <a:solidFill>
                  <a:schemeClr val="dk1"/>
                </a:solidFill>
                <a:latin typeface="Merriweather"/>
                <a:ea typeface="Merriweather"/>
                <a:cs typeface="Merriweather"/>
                <a:sym typeface="Merriweather"/>
              </a:rPr>
              <a:t>He made his debut in 1966 with </a:t>
            </a:r>
            <a:r>
              <a:rPr b="1" i="0" lang="en-US" sz="2400" u="none" cap="none" strike="noStrike">
                <a:solidFill>
                  <a:schemeClr val="dk1"/>
                </a:solidFill>
                <a:latin typeface="Merriweather"/>
                <a:ea typeface="Merriweather"/>
                <a:cs typeface="Merriweather"/>
                <a:sym typeface="Merriweather"/>
              </a:rPr>
              <a:t>Diamond 33</a:t>
            </a:r>
            <a:r>
              <a:rPr b="0" i="0" lang="en-US" sz="2400" u="none" cap="none" strike="noStrike">
                <a:solidFill>
                  <a:schemeClr val="dk1"/>
                </a:solidFill>
                <a:latin typeface="Merriweather"/>
                <a:ea typeface="Merriweather"/>
                <a:cs typeface="Merriweather"/>
                <a:sym typeface="Merriweather"/>
              </a:rPr>
              <a:t>, a James-Bond knockoff  in which a professor who found a way to make diamonds from oil is killed in the capital and his spy nephew is sent by Interpol to find it. In 1969 he directed his first masterpiece  B which kickstarted a so-called New Wave in that country.</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0" i="0" lang="en-US" sz="2400" u="none" cap="none" strike="noStrike">
                <a:solidFill>
                  <a:schemeClr val="dk1"/>
                </a:solidFill>
                <a:latin typeface="Merriweather"/>
                <a:ea typeface="Merriweather"/>
                <a:cs typeface="Merriweather"/>
                <a:sym typeface="Merriweather"/>
              </a:rPr>
              <a:t>Last year he criticised censorship in his country and dared the authorities to kill him for resisting. He and his wife were found dead with stab wounds in October.</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400" u="none" cap="none" strike="noStrike">
                <a:solidFill>
                  <a:schemeClr val="dk1"/>
                </a:solidFill>
                <a:latin typeface="Merriweather"/>
                <a:ea typeface="Merriweather"/>
                <a:cs typeface="Merriweather"/>
                <a:sym typeface="Merriweather"/>
              </a:rPr>
              <a:t> Name this pioneer A  and the 1969 film B.</a:t>
            </a:r>
            <a:endParaRPr b="1" i="0" sz="24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a4165ac658_0_10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3" name="Google Shape;513;g2a4165ac658_0_10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4" name="Google Shape;514;g2a4165ac658_0_10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15" name="Google Shape;515;g2a4165ac658_0_106"/>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516" name="Google Shape;516;g2a4165ac658_0_10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24. </a:t>
            </a:r>
            <a:endParaRPr b="0" i="0" sz="1400" u="none" cap="none" strike="noStrike">
              <a:solidFill>
                <a:srgbClr val="000000"/>
              </a:solidFill>
              <a:latin typeface="Arial"/>
              <a:ea typeface="Arial"/>
              <a:cs typeface="Arial"/>
              <a:sym typeface="Arial"/>
            </a:endParaRPr>
          </a:p>
        </p:txBody>
      </p:sp>
      <p:pic>
        <p:nvPicPr>
          <p:cNvPr id="517" name="Google Shape;517;g2a4165ac658_0_106"/>
          <p:cNvPicPr preferRelativeResize="0"/>
          <p:nvPr/>
        </p:nvPicPr>
        <p:blipFill rotWithShape="1">
          <a:blip r:embed="rId4">
            <a:alphaModFix/>
          </a:blip>
          <a:srcRect b="0" l="0" r="0" t="0"/>
          <a:stretch/>
        </p:blipFill>
        <p:spPr>
          <a:xfrm>
            <a:off x="384425" y="1069726"/>
            <a:ext cx="3860300" cy="5331074"/>
          </a:xfrm>
          <a:prstGeom prst="rect">
            <a:avLst/>
          </a:prstGeom>
          <a:noFill/>
          <a:ln>
            <a:noFill/>
          </a:ln>
        </p:spPr>
      </p:pic>
      <p:pic>
        <p:nvPicPr>
          <p:cNvPr id="518" name="Google Shape;518;g2a4165ac658_0_106"/>
          <p:cNvPicPr preferRelativeResize="0"/>
          <p:nvPr/>
        </p:nvPicPr>
        <p:blipFill rotWithShape="1">
          <a:blip r:embed="rId5">
            <a:alphaModFix/>
          </a:blip>
          <a:srcRect b="0" l="0" r="0" t="0"/>
          <a:stretch/>
        </p:blipFill>
        <p:spPr>
          <a:xfrm>
            <a:off x="4413400" y="2320123"/>
            <a:ext cx="4730599" cy="2485951"/>
          </a:xfrm>
          <a:prstGeom prst="rect">
            <a:avLst/>
          </a:prstGeom>
          <a:noFill/>
          <a:ln>
            <a:noFill/>
          </a:ln>
        </p:spPr>
      </p:pic>
      <p:sp>
        <p:nvSpPr>
          <p:cNvPr id="519" name="Google Shape;519;g2a4165ac658_0_106"/>
          <p:cNvSpPr txBox="1"/>
          <p:nvPr/>
        </p:nvSpPr>
        <p:spPr>
          <a:xfrm>
            <a:off x="940500" y="650163"/>
            <a:ext cx="3631500" cy="33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520" name="Google Shape;520;g2a4165ac658_0_106"/>
          <p:cNvSpPr txBox="1"/>
          <p:nvPr/>
        </p:nvSpPr>
        <p:spPr>
          <a:xfrm>
            <a:off x="547700" y="702475"/>
            <a:ext cx="4238700" cy="2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634196d058_0_55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6" name="Google Shape;526;g2634196d058_0_55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7" name="Google Shape;527;g2634196d058_0_55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28" name="Google Shape;528;g2634196d058_0_55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29" name="Google Shape;529;g2634196d058_0_55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25. </a:t>
            </a:r>
            <a:endParaRPr b="0" i="0" sz="1400" u="none" cap="none" strike="noStrike">
              <a:solidFill>
                <a:srgbClr val="000000"/>
              </a:solidFill>
              <a:latin typeface="Arial"/>
              <a:ea typeface="Arial"/>
              <a:cs typeface="Arial"/>
              <a:sym typeface="Arial"/>
            </a:endParaRPr>
          </a:p>
        </p:txBody>
      </p:sp>
      <p:sp>
        <p:nvSpPr>
          <p:cNvPr id="530" name="Google Shape;530;g2634196d058_0_552"/>
          <p:cNvSpPr txBox="1"/>
          <p:nvPr/>
        </p:nvSpPr>
        <p:spPr>
          <a:xfrm>
            <a:off x="457200" y="990600"/>
            <a:ext cx="7772400" cy="406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t/>
            </a:r>
            <a:endParaRPr b="0" i="0" sz="4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000000"/>
                </a:solidFill>
                <a:latin typeface="Merriweather"/>
                <a:ea typeface="Merriweather"/>
                <a:cs typeface="Merriweather"/>
                <a:sym typeface="Merriweather"/>
              </a:rPr>
              <a:t>What are the two seas</a:t>
            </a:r>
            <a:r>
              <a:rPr b="0" i="0" lang="en-US" sz="4300" u="none" cap="none" strike="noStrike">
                <a:solidFill>
                  <a:srgbClr val="000000"/>
                </a:solidFill>
                <a:latin typeface="Merriweather"/>
                <a:ea typeface="Merriweather"/>
                <a:cs typeface="Merriweather"/>
                <a:sym typeface="Merriweather"/>
              </a:rPr>
              <a:t> fed by the Jordan river, each of them topping a worldwide list? </a:t>
            </a:r>
            <a:endParaRPr b="0" i="0" sz="43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0" i="0" sz="43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634196d058_0_57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6" name="Google Shape;536;g2634196d058_0_57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7" name="Google Shape;537;g2634196d058_0_57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38" name="Google Shape;538;g2634196d058_0_57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39" name="Google Shape;539;g2634196d058_0_57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26. </a:t>
            </a:r>
            <a:endParaRPr b="0" i="0" sz="1400" u="none" cap="none" strike="noStrike">
              <a:solidFill>
                <a:srgbClr val="000000"/>
              </a:solidFill>
              <a:latin typeface="Arial"/>
              <a:ea typeface="Arial"/>
              <a:cs typeface="Arial"/>
              <a:sym typeface="Arial"/>
            </a:endParaRPr>
          </a:p>
        </p:txBody>
      </p:sp>
      <p:sp>
        <p:nvSpPr>
          <p:cNvPr id="540" name="Google Shape;540;g2634196d058_0_570"/>
          <p:cNvSpPr txBox="1"/>
          <p:nvPr/>
        </p:nvSpPr>
        <p:spPr>
          <a:xfrm>
            <a:off x="457200" y="990600"/>
            <a:ext cx="5447100" cy="534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Merriweather"/>
                <a:ea typeface="Merriweather"/>
                <a:cs typeface="Merriweather"/>
                <a:sym typeface="Merriweather"/>
              </a:rPr>
              <a:t>In this 2008 train travel book, the author retraces some of the trips described in his earlier book of 1975, which is regarded as a classic of travel writing, even though it has ethnic generalisations and some fiction. </a:t>
            </a:r>
            <a:endParaRPr b="0" i="0" sz="3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Merriweather"/>
                <a:ea typeface="Merriweather"/>
                <a:cs typeface="Merriweather"/>
                <a:sym typeface="Merriweather"/>
              </a:rPr>
              <a:t>Name the 1975 book and author.</a:t>
            </a:r>
            <a:endParaRPr b="1" i="0" sz="3100" u="none" cap="none" strike="noStrike">
              <a:solidFill>
                <a:srgbClr val="000000"/>
              </a:solidFill>
              <a:latin typeface="Merriweather"/>
              <a:ea typeface="Merriweather"/>
              <a:cs typeface="Merriweather"/>
              <a:sym typeface="Merriweather"/>
            </a:endParaRPr>
          </a:p>
        </p:txBody>
      </p:sp>
      <p:pic>
        <p:nvPicPr>
          <p:cNvPr id="541" name="Google Shape;541;g2634196d058_0_570"/>
          <p:cNvPicPr preferRelativeResize="0"/>
          <p:nvPr/>
        </p:nvPicPr>
        <p:blipFill rotWithShape="1">
          <a:blip r:embed="rId4">
            <a:alphaModFix/>
          </a:blip>
          <a:srcRect b="0" l="0" r="0" t="0"/>
          <a:stretch/>
        </p:blipFill>
        <p:spPr>
          <a:xfrm>
            <a:off x="6331050" y="1168163"/>
            <a:ext cx="2684368" cy="4031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634196d058_0_589"/>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7" name="Google Shape;547;g2634196d058_0_589"/>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8" name="Google Shape;548;g2634196d058_0_589"/>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49" name="Google Shape;549;g2634196d058_0_589"/>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50" name="Google Shape;550;g2634196d058_0_589"/>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27. </a:t>
            </a:r>
            <a:endParaRPr b="0" i="0" sz="1400" u="none" cap="none" strike="noStrike">
              <a:solidFill>
                <a:srgbClr val="000000"/>
              </a:solidFill>
              <a:latin typeface="Arial"/>
              <a:ea typeface="Arial"/>
              <a:cs typeface="Arial"/>
              <a:sym typeface="Arial"/>
            </a:endParaRPr>
          </a:p>
        </p:txBody>
      </p:sp>
      <p:sp>
        <p:nvSpPr>
          <p:cNvPr id="551" name="Google Shape;551;g2634196d058_0_589"/>
          <p:cNvSpPr txBox="1"/>
          <p:nvPr/>
        </p:nvSpPr>
        <p:spPr>
          <a:xfrm>
            <a:off x="464950" y="1500025"/>
            <a:ext cx="7772400" cy="432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500" u="none" cap="none" strike="noStrike">
                <a:solidFill>
                  <a:srgbClr val="000000"/>
                </a:solidFill>
                <a:latin typeface="Merriweather"/>
                <a:ea typeface="Merriweather"/>
                <a:cs typeface="Merriweather"/>
                <a:sym typeface="Merriweather"/>
              </a:rPr>
              <a:t> </a:t>
            </a:r>
            <a:r>
              <a:rPr b="0" i="0" lang="en-US" sz="2500" u="none" cap="none" strike="noStrike">
                <a:solidFill>
                  <a:srgbClr val="000000"/>
                </a:solidFill>
                <a:latin typeface="Merriweather"/>
                <a:ea typeface="Merriweather"/>
                <a:cs typeface="Merriweather"/>
                <a:sym typeface="Merriweather"/>
              </a:rPr>
              <a:t>"Why had China been overtaken by the West in science and technology, despite their earlier successes?" This is known as "The ------- question". </a:t>
            </a:r>
            <a:r>
              <a:rPr b="1" i="0" lang="en-US" sz="2500" u="none" cap="none" strike="noStrike">
                <a:solidFill>
                  <a:srgbClr val="000000"/>
                </a:solidFill>
                <a:latin typeface="Merriweather"/>
                <a:ea typeface="Merriweather"/>
                <a:cs typeface="Merriweather"/>
                <a:sym typeface="Merriweather"/>
              </a:rPr>
              <a:t>FITB with the surname </a:t>
            </a:r>
            <a:r>
              <a:rPr b="0" i="0" lang="en-US" sz="2500" u="none" cap="none" strike="noStrike">
                <a:solidFill>
                  <a:srgbClr val="000000"/>
                </a:solidFill>
                <a:latin typeface="Merriweather"/>
                <a:ea typeface="Merriweather"/>
                <a:cs typeface="Merriweather"/>
                <a:sym typeface="Merriweather"/>
              </a:rPr>
              <a:t>of A, a British biochemist, historian of science and sinologist. </a:t>
            </a:r>
            <a:endParaRPr b="0" i="0" sz="25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t/>
            </a:r>
            <a:endParaRPr b="0" i="0" sz="25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dk1"/>
              </a:buClr>
              <a:buSzPts val="1100"/>
              <a:buFont typeface="Arial"/>
              <a:buNone/>
            </a:pPr>
            <a:r>
              <a:rPr b="0" i="0" lang="en-US" sz="2500" u="none" cap="none" strike="noStrike">
                <a:solidFill>
                  <a:srgbClr val="000000"/>
                </a:solidFill>
                <a:latin typeface="Merriweather"/>
                <a:ea typeface="Merriweather"/>
                <a:cs typeface="Merriweather"/>
                <a:sym typeface="Merriweather"/>
              </a:rPr>
              <a:t>A once went on a visit to the caves of Dunhuang simply because B, so named on account of its power to dispel illusion, was discovered there in the early 1900s.  </a:t>
            </a:r>
            <a:r>
              <a:rPr b="1" i="0" lang="en-US" sz="2500" u="none" cap="none" strike="noStrike">
                <a:solidFill>
                  <a:srgbClr val="000000"/>
                </a:solidFill>
                <a:latin typeface="Merriweather"/>
                <a:ea typeface="Merriweather"/>
                <a:cs typeface="Merriweather"/>
                <a:sym typeface="Merriweather"/>
              </a:rPr>
              <a:t>What is B, reputed to cut through illusion like a lightning-bolt?</a:t>
            </a:r>
            <a:endParaRPr b="1" i="0" sz="25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634196d058_0_73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g2634196d058_0_73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g2634196d058_0_73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59" name="Google Shape;559;g2634196d058_0_73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60" name="Google Shape;560;g2634196d058_0_73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28. </a:t>
            </a:r>
            <a:endParaRPr b="0" i="0" sz="1400" u="none" cap="none" strike="noStrike">
              <a:solidFill>
                <a:srgbClr val="000000"/>
              </a:solidFill>
              <a:latin typeface="Arial"/>
              <a:ea typeface="Arial"/>
              <a:cs typeface="Arial"/>
              <a:sym typeface="Arial"/>
            </a:endParaRPr>
          </a:p>
        </p:txBody>
      </p:sp>
      <p:sp>
        <p:nvSpPr>
          <p:cNvPr id="561" name="Google Shape;561;g2634196d058_0_737"/>
          <p:cNvSpPr txBox="1"/>
          <p:nvPr/>
        </p:nvSpPr>
        <p:spPr>
          <a:xfrm>
            <a:off x="345975" y="1416925"/>
            <a:ext cx="60486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2900" u="none" cap="none" strike="noStrike">
                <a:solidFill>
                  <a:srgbClr val="000000"/>
                </a:solidFill>
                <a:latin typeface="Merriweather"/>
                <a:ea typeface="Merriweather"/>
                <a:cs typeface="Merriweather"/>
                <a:sym typeface="Merriweather"/>
              </a:rPr>
              <a:t>Besides silk, this book describes </a:t>
            </a:r>
            <a:r>
              <a:rPr b="1" i="0" lang="en-US" sz="2900" u="none" cap="none" strike="noStrike">
                <a:solidFill>
                  <a:srgbClr val="000000"/>
                </a:solidFill>
                <a:latin typeface="Merriweather"/>
                <a:ea typeface="Merriweather"/>
                <a:cs typeface="Merriweather"/>
                <a:sym typeface="Merriweather"/>
              </a:rPr>
              <a:t>two other yarns</a:t>
            </a:r>
            <a:r>
              <a:rPr b="0" i="0" lang="en-US" sz="2900" u="none" cap="none" strike="noStrike">
                <a:solidFill>
                  <a:srgbClr val="000000"/>
                </a:solidFill>
                <a:latin typeface="Merriweather"/>
                <a:ea typeface="Merriweather"/>
                <a:cs typeface="Merriweather"/>
                <a:sym typeface="Merriweather"/>
              </a:rPr>
              <a:t> that tangled their way through Central Asia-  </a:t>
            </a:r>
            <a:r>
              <a:rPr b="1" i="0" lang="en-US" sz="2900" u="none" cap="none" strike="noStrike">
                <a:solidFill>
                  <a:srgbClr val="000000"/>
                </a:solidFill>
                <a:latin typeface="Merriweather"/>
                <a:ea typeface="Merriweather"/>
                <a:cs typeface="Merriweather"/>
                <a:sym typeface="Merriweather"/>
              </a:rPr>
              <a:t>A, that created the clothing and housing </a:t>
            </a:r>
            <a:r>
              <a:rPr b="0" i="0" lang="en-US" sz="2900" u="none" cap="none" strike="noStrike">
                <a:solidFill>
                  <a:srgbClr val="000000"/>
                </a:solidFill>
                <a:latin typeface="Merriweather"/>
                <a:ea typeface="Merriweather"/>
                <a:cs typeface="Merriweather"/>
                <a:sym typeface="Merriweather"/>
              </a:rPr>
              <a:t>needed by the nomadic cultures that were to dominate Middle Asia; and</a:t>
            </a:r>
            <a:r>
              <a:rPr b="1" i="0" lang="en-US" sz="2900" u="none" cap="none" strike="noStrike">
                <a:solidFill>
                  <a:srgbClr val="000000"/>
                </a:solidFill>
                <a:latin typeface="Merriweather"/>
                <a:ea typeface="Merriweather"/>
                <a:cs typeface="Merriweather"/>
                <a:sym typeface="Merriweather"/>
              </a:rPr>
              <a:t> B, that was one of the reasons for Imperial Russia colonising Turkesta</a:t>
            </a:r>
            <a:r>
              <a:rPr b="0" i="0" lang="en-US" sz="2900" u="none" cap="none" strike="noStrike">
                <a:solidFill>
                  <a:srgbClr val="000000"/>
                </a:solidFill>
                <a:latin typeface="Merriweather"/>
                <a:ea typeface="Merriweather"/>
                <a:cs typeface="Merriweather"/>
                <a:sym typeface="Merriweather"/>
              </a:rPr>
              <a:t>n. </a:t>
            </a:r>
            <a:r>
              <a:rPr b="1" i="0" lang="en-US" sz="2900" u="none" cap="none" strike="noStrike">
                <a:solidFill>
                  <a:srgbClr val="000000"/>
                </a:solidFill>
                <a:latin typeface="Merriweather"/>
                <a:ea typeface="Merriweather"/>
                <a:cs typeface="Merriweather"/>
                <a:sym typeface="Merriweather"/>
              </a:rPr>
              <a:t>A and B?</a:t>
            </a:r>
            <a:r>
              <a:rPr b="0" i="0" lang="en-US" sz="2900" u="none" cap="none" strike="noStrike">
                <a:solidFill>
                  <a:srgbClr val="000000"/>
                </a:solidFill>
                <a:latin typeface="Merriweather"/>
                <a:ea typeface="Merriweather"/>
                <a:cs typeface="Merriweather"/>
                <a:sym typeface="Merriweather"/>
              </a:rPr>
              <a:t> In that order, please.</a:t>
            </a:r>
            <a:endParaRPr b="0" i="0" sz="2900" u="none" cap="none" strike="noStrike">
              <a:solidFill>
                <a:srgbClr val="000000"/>
              </a:solidFill>
              <a:latin typeface="Merriweather"/>
              <a:ea typeface="Merriweather"/>
              <a:cs typeface="Merriweather"/>
              <a:sym typeface="Merriweather"/>
            </a:endParaRPr>
          </a:p>
        </p:txBody>
      </p:sp>
      <p:pic>
        <p:nvPicPr>
          <p:cNvPr id="562" name="Google Shape;562;g2634196d058_0_737"/>
          <p:cNvPicPr preferRelativeResize="0"/>
          <p:nvPr/>
        </p:nvPicPr>
        <p:blipFill rotWithShape="1">
          <a:blip r:embed="rId4">
            <a:alphaModFix/>
          </a:blip>
          <a:srcRect b="0" l="0" r="0" t="0"/>
          <a:stretch/>
        </p:blipFill>
        <p:spPr>
          <a:xfrm>
            <a:off x="6579950" y="1659450"/>
            <a:ext cx="2300400" cy="3539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634196d058_0_75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8" name="Google Shape;568;g2634196d058_0_75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9" name="Google Shape;569;g2634196d058_0_75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70" name="Google Shape;570;g2634196d058_0_75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71" name="Google Shape;571;g2634196d058_0_75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29. </a:t>
            </a:r>
            <a:endParaRPr b="0" i="0" sz="1400" u="none" cap="none" strike="noStrike">
              <a:solidFill>
                <a:srgbClr val="000000"/>
              </a:solidFill>
              <a:latin typeface="Arial"/>
              <a:ea typeface="Arial"/>
              <a:cs typeface="Arial"/>
              <a:sym typeface="Arial"/>
            </a:endParaRPr>
          </a:p>
        </p:txBody>
      </p:sp>
      <p:sp>
        <p:nvSpPr>
          <p:cNvPr id="572" name="Google Shape;572;g2634196d058_0_756"/>
          <p:cNvSpPr txBox="1"/>
          <p:nvPr/>
        </p:nvSpPr>
        <p:spPr>
          <a:xfrm>
            <a:off x="381000" y="938900"/>
            <a:ext cx="8518200" cy="52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erriweather"/>
                <a:ea typeface="Merriweather"/>
                <a:cs typeface="Merriweather"/>
                <a:sym typeface="Merriweather"/>
              </a:rPr>
              <a:t>This</a:t>
            </a:r>
            <a:r>
              <a:rPr b="1" i="0" lang="en-US" sz="2800" u="none" cap="none" strike="noStrike">
                <a:solidFill>
                  <a:schemeClr val="dk1"/>
                </a:solidFill>
                <a:latin typeface="Merriweather"/>
                <a:ea typeface="Merriweather"/>
                <a:cs typeface="Merriweather"/>
                <a:sym typeface="Merriweather"/>
              </a:rPr>
              <a:t> vast area A</a:t>
            </a:r>
            <a:r>
              <a:rPr b="0" i="0" lang="en-US" sz="2800" u="none" cap="none" strike="noStrike">
                <a:solidFill>
                  <a:schemeClr val="dk1"/>
                </a:solidFill>
                <a:latin typeface="Merriweather"/>
                <a:ea typeface="Merriweather"/>
                <a:cs typeface="Merriweather"/>
                <a:sym typeface="Merriweather"/>
              </a:rPr>
              <a:t>, sometimes known as </a:t>
            </a:r>
            <a:r>
              <a:rPr b="1" i="0" lang="en-US" sz="2800" u="none" cap="none" strike="noStrike">
                <a:solidFill>
                  <a:schemeClr val="dk1"/>
                </a:solidFill>
                <a:latin typeface="Merriweather"/>
                <a:ea typeface="Merriweather"/>
                <a:cs typeface="Merriweather"/>
                <a:sym typeface="Merriweather"/>
              </a:rPr>
              <a:t>The Polygon</a:t>
            </a:r>
            <a:r>
              <a:rPr b="0" i="0" lang="en-US" sz="2800" u="none" cap="none" strike="noStrike">
                <a:solidFill>
                  <a:schemeClr val="dk1"/>
                </a:solidFill>
                <a:latin typeface="Merriweather"/>
                <a:ea typeface="Merriweather"/>
                <a:cs typeface="Merriweather"/>
                <a:sym typeface="Merriweather"/>
              </a:rPr>
              <a:t>, saw concerted activity between 1949 and 1989. It takes its name from an ancient Buddhist monastery with seven chambers.</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erriweather"/>
                <a:ea typeface="Merriweather"/>
                <a:cs typeface="Merriweather"/>
                <a:sym typeface="Merriweather"/>
              </a:rPr>
              <a:t>The wordless 2014 film Test refers to the inaugural 1949 moment, also  known as Joe One and First Lightning in different parts of the world. </a:t>
            </a:r>
            <a:r>
              <a:rPr b="1" i="0" lang="en-US" sz="2800" u="none" cap="none" strike="noStrike">
                <a:solidFill>
                  <a:schemeClr val="dk1"/>
                </a:solidFill>
                <a:latin typeface="Merriweather"/>
                <a:ea typeface="Merriweather"/>
                <a:cs typeface="Merriweather"/>
                <a:sym typeface="Merriweather"/>
              </a:rPr>
              <a:t>The man in charge of this moment B</a:t>
            </a:r>
            <a:r>
              <a:rPr b="0" i="0" lang="en-US" sz="2800" u="none" cap="none" strike="noStrike">
                <a:solidFill>
                  <a:schemeClr val="dk1"/>
                </a:solidFill>
                <a:latin typeface="Merriweather"/>
                <a:ea typeface="Merriweather"/>
                <a:cs typeface="Merriweather"/>
                <a:sym typeface="Merriweather"/>
              </a:rPr>
              <a:t> is famous for having been Rutherford’s competition for a certain distinction. </a:t>
            </a:r>
            <a:r>
              <a:rPr b="1" i="0" lang="en-US" sz="2800" u="none" cap="none" strike="noStrike">
                <a:solidFill>
                  <a:schemeClr val="dk1"/>
                </a:solidFill>
                <a:latin typeface="Merriweather"/>
                <a:ea typeface="Merriweather"/>
                <a:cs typeface="Merriweather"/>
                <a:sym typeface="Merriweather"/>
              </a:rPr>
              <a:t>Name A and B</a:t>
            </a:r>
            <a:endParaRPr b="1" i="0" sz="28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a4165ac658_0_16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8" name="Google Shape;578;g2a4165ac658_0_16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9" name="Google Shape;579;g2a4165ac658_0_16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80" name="Google Shape;580;g2a4165ac658_0_165"/>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581" name="Google Shape;581;g2a4165ac658_0_165"/>
          <p:cNvSpPr txBox="1"/>
          <p:nvPr/>
        </p:nvSpPr>
        <p:spPr>
          <a:xfrm>
            <a:off x="533400" y="1524000"/>
            <a:ext cx="8153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582" name="Google Shape;582;g2a4165ac658_0_16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29. </a:t>
            </a:r>
            <a:endParaRPr b="0" i="0" sz="1400" u="none" cap="none" strike="noStrike">
              <a:solidFill>
                <a:srgbClr val="000000"/>
              </a:solidFill>
              <a:latin typeface="Arial"/>
              <a:ea typeface="Arial"/>
              <a:cs typeface="Arial"/>
              <a:sym typeface="Arial"/>
            </a:endParaRPr>
          </a:p>
        </p:txBody>
      </p:sp>
      <p:pic>
        <p:nvPicPr>
          <p:cNvPr id="583" name="Google Shape;583;g2a4165ac658_0_165"/>
          <p:cNvPicPr preferRelativeResize="0"/>
          <p:nvPr/>
        </p:nvPicPr>
        <p:blipFill rotWithShape="1">
          <a:blip r:embed="rId4">
            <a:alphaModFix/>
          </a:blip>
          <a:srcRect b="0" l="0" r="0" t="0"/>
          <a:stretch/>
        </p:blipFill>
        <p:spPr>
          <a:xfrm>
            <a:off x="5983850" y="1960476"/>
            <a:ext cx="3021062" cy="3013251"/>
          </a:xfrm>
          <a:prstGeom prst="rect">
            <a:avLst/>
          </a:prstGeom>
          <a:noFill/>
          <a:ln>
            <a:noFill/>
          </a:ln>
        </p:spPr>
      </p:pic>
      <p:pic>
        <p:nvPicPr>
          <p:cNvPr id="584" name="Google Shape;584;g2a4165ac658_0_165"/>
          <p:cNvPicPr preferRelativeResize="0"/>
          <p:nvPr/>
        </p:nvPicPr>
        <p:blipFill rotWithShape="1">
          <a:blip r:embed="rId5">
            <a:alphaModFix/>
          </a:blip>
          <a:srcRect b="0" l="0" r="0" t="0"/>
          <a:stretch/>
        </p:blipFill>
        <p:spPr>
          <a:xfrm>
            <a:off x="1" y="1922363"/>
            <a:ext cx="5524350" cy="3013275"/>
          </a:xfrm>
          <a:prstGeom prst="rect">
            <a:avLst/>
          </a:prstGeom>
          <a:noFill/>
          <a:ln>
            <a:noFill/>
          </a:ln>
        </p:spPr>
      </p:pic>
      <p:sp>
        <p:nvSpPr>
          <p:cNvPr id="585" name="Google Shape;585;g2a4165ac658_0_165"/>
          <p:cNvSpPr/>
          <p:nvPr/>
        </p:nvSpPr>
        <p:spPr>
          <a:xfrm>
            <a:off x="1292675" y="2394875"/>
            <a:ext cx="979800" cy="28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6" name="Google Shape;586;g2a4165ac658_0_165"/>
          <p:cNvSpPr/>
          <p:nvPr/>
        </p:nvSpPr>
        <p:spPr>
          <a:xfrm>
            <a:off x="70750" y="3429000"/>
            <a:ext cx="979800" cy="28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7" name="Google Shape;587;g2a4165ac658_0_165"/>
          <p:cNvSpPr/>
          <p:nvPr/>
        </p:nvSpPr>
        <p:spPr>
          <a:xfrm>
            <a:off x="1600200" y="4264475"/>
            <a:ext cx="979800" cy="28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8" name="Google Shape;588;g2a4165ac658_0_165"/>
          <p:cNvSpPr/>
          <p:nvPr/>
        </p:nvSpPr>
        <p:spPr>
          <a:xfrm>
            <a:off x="4882250" y="3820900"/>
            <a:ext cx="979800" cy="28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9" name="Google Shape;589;g2a4165ac658_0_165"/>
          <p:cNvSpPr/>
          <p:nvPr/>
        </p:nvSpPr>
        <p:spPr>
          <a:xfrm>
            <a:off x="2642500" y="2971800"/>
            <a:ext cx="1249200" cy="45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0" name="Google Shape;590;g2a4165ac658_0_165"/>
          <p:cNvSpPr/>
          <p:nvPr/>
        </p:nvSpPr>
        <p:spPr>
          <a:xfrm>
            <a:off x="2272275" y="2489700"/>
            <a:ext cx="979800" cy="28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634196d058_0_80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6" name="Google Shape;596;g2634196d058_0_80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g2634196d058_0_80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598" name="Google Shape;598;g2634196d058_0_80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599" name="Google Shape;599;g2634196d058_0_80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30. </a:t>
            </a:r>
            <a:endParaRPr b="0" i="0" sz="1400" u="none" cap="none" strike="noStrike">
              <a:solidFill>
                <a:srgbClr val="000000"/>
              </a:solidFill>
              <a:latin typeface="Arial"/>
              <a:ea typeface="Arial"/>
              <a:cs typeface="Arial"/>
              <a:sym typeface="Arial"/>
            </a:endParaRPr>
          </a:p>
        </p:txBody>
      </p:sp>
      <p:sp>
        <p:nvSpPr>
          <p:cNvPr id="600" name="Google Shape;600;g2634196d058_0_803"/>
          <p:cNvSpPr txBox="1"/>
          <p:nvPr/>
        </p:nvSpPr>
        <p:spPr>
          <a:xfrm>
            <a:off x="457200" y="990600"/>
            <a:ext cx="7772400" cy="529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Merriweather"/>
                <a:ea typeface="Merriweather"/>
                <a:cs typeface="Merriweather"/>
                <a:sym typeface="Merriweather"/>
              </a:rPr>
              <a:t>Apart from being an artist, she was an art historian, a professor, the principal of one college and the dean of another. She was the co-host of a children’s show called “Akkar Bakkar” and a caretaker minister. One of her more famous works is a series of paintings titled The People Wept At Dawn (one of them is shown on the next slide) that she made in the late 90s.</a:t>
            </a:r>
            <a:endParaRPr b="0" i="0" sz="2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Merriweather"/>
                <a:ea typeface="Merriweather"/>
                <a:cs typeface="Merriweather"/>
                <a:sym typeface="Merriweather"/>
              </a:rPr>
              <a:t>Identify her or her famous parent.</a:t>
            </a:r>
            <a:endParaRPr b="1" i="0" sz="2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Merriweather"/>
                <a:ea typeface="Merriweather"/>
                <a:cs typeface="Merriweather"/>
                <a:sym typeface="Merriweather"/>
              </a:rPr>
              <a:t> What were the paintings in response to?</a:t>
            </a:r>
            <a:endParaRPr b="1" i="0" sz="2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634196d058_0_1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634196d058_0_1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g2634196d058_0_11"/>
          <p:cNvSpPr txBox="1"/>
          <p:nvPr>
            <p:ph type="ctrTitle"/>
          </p:nvPr>
        </p:nvSpPr>
        <p:spPr>
          <a:xfrm>
            <a:off x="0" y="930275"/>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80357"/>
              <a:buFont typeface="Calibri"/>
              <a:buNone/>
            </a:pPr>
            <a:r>
              <a:rPr b="1" lang="en-US" sz="6222"/>
              <a:t>ASIASWEEP 2023</a:t>
            </a:r>
            <a:endParaRPr b="1" sz="6222"/>
          </a:p>
          <a:p>
            <a:pPr indent="0" lvl="0" marL="0" rtl="0" algn="ctr">
              <a:lnSpc>
                <a:spcPct val="100000"/>
              </a:lnSpc>
              <a:spcBef>
                <a:spcPts val="0"/>
              </a:spcBef>
              <a:spcAft>
                <a:spcPts val="0"/>
              </a:spcAft>
              <a:buClr>
                <a:schemeClr val="dk1"/>
              </a:buClr>
              <a:buSzPct val="100000"/>
              <a:buFont typeface="Calibri"/>
              <a:buNone/>
            </a:pPr>
            <a:r>
              <a:rPr b="1" lang="en-US" sz="5000"/>
              <a:t>SECTION I</a:t>
            </a:r>
            <a:endParaRPr b="1" sz="5000"/>
          </a:p>
          <a:p>
            <a:pPr indent="0" lvl="0" marL="0" rtl="0" algn="ctr">
              <a:lnSpc>
                <a:spcPct val="100000"/>
              </a:lnSpc>
              <a:spcBef>
                <a:spcPts val="0"/>
              </a:spcBef>
              <a:spcAft>
                <a:spcPts val="0"/>
              </a:spcAft>
              <a:buClr>
                <a:schemeClr val="dk1"/>
              </a:buClr>
              <a:buSzPct val="125000"/>
              <a:buFont typeface="Calibri"/>
              <a:buNone/>
            </a:pPr>
            <a:r>
              <a:t/>
            </a:r>
            <a:endParaRPr i="1" sz="4000"/>
          </a:p>
        </p:txBody>
      </p:sp>
      <p:sp>
        <p:nvSpPr>
          <p:cNvPr id="129" name="Google Shape;129;g2634196d058_0_11"/>
          <p:cNvSpPr txBox="1"/>
          <p:nvPr>
            <p:ph idx="1" type="subTitle"/>
          </p:nvPr>
        </p:nvSpPr>
        <p:spPr>
          <a:xfrm>
            <a:off x="0" y="3811050"/>
            <a:ext cx="9144000" cy="2287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153E"/>
              </a:buClr>
              <a:buSzPts val="3000"/>
              <a:buNone/>
            </a:pPr>
            <a:r>
              <a:rPr b="1" lang="en-US" sz="3000">
                <a:solidFill>
                  <a:srgbClr val="00153E"/>
                </a:solidFill>
              </a:rPr>
              <a:t>RULES</a:t>
            </a:r>
            <a:endParaRPr b="1" sz="3000">
              <a:solidFill>
                <a:srgbClr val="00153E"/>
              </a:solidFill>
            </a:endParaRPr>
          </a:p>
          <a:p>
            <a:pPr indent="0" lvl="0" marL="0" rtl="0" algn="ctr">
              <a:lnSpc>
                <a:spcPct val="100000"/>
              </a:lnSpc>
              <a:spcBef>
                <a:spcPts val="0"/>
              </a:spcBef>
              <a:spcAft>
                <a:spcPts val="0"/>
              </a:spcAft>
              <a:buClr>
                <a:schemeClr val="dk1"/>
              </a:buClr>
              <a:buSzPts val="5000"/>
              <a:buFont typeface="Calibri"/>
              <a:buNone/>
            </a:pPr>
            <a:r>
              <a:rPr lang="en-US" sz="3000">
                <a:solidFill>
                  <a:schemeClr val="dk1"/>
                </a:solidFill>
              </a:rPr>
              <a:t>20 questions</a:t>
            </a:r>
            <a:endParaRPr sz="3000">
              <a:solidFill>
                <a:schemeClr val="dk1"/>
              </a:solidFill>
            </a:endParaRPr>
          </a:p>
          <a:p>
            <a:pPr indent="0" lvl="0" marL="0" rtl="0" algn="ctr">
              <a:lnSpc>
                <a:spcPct val="100000"/>
              </a:lnSpc>
              <a:spcBef>
                <a:spcPts val="0"/>
              </a:spcBef>
              <a:spcAft>
                <a:spcPts val="0"/>
              </a:spcAft>
              <a:buClr>
                <a:schemeClr val="dk1"/>
              </a:buClr>
              <a:buSzPts val="5000"/>
              <a:buFont typeface="Calibri"/>
              <a:buNone/>
            </a:pPr>
            <a:r>
              <a:rPr lang="en-US" sz="3000">
                <a:solidFill>
                  <a:schemeClr val="dk1"/>
                </a:solidFill>
              </a:rPr>
              <a:t>Stake +1 on a maximum of 10</a:t>
            </a:r>
            <a:endParaRPr sz="3000">
              <a:solidFill>
                <a:schemeClr val="dk1"/>
              </a:solidFill>
            </a:endParaRPr>
          </a:p>
          <a:p>
            <a:pPr indent="0" lvl="0" marL="0" rtl="0" algn="ctr">
              <a:lnSpc>
                <a:spcPct val="100000"/>
              </a:lnSpc>
              <a:spcBef>
                <a:spcPts val="0"/>
              </a:spcBef>
              <a:spcAft>
                <a:spcPts val="0"/>
              </a:spcAft>
              <a:buClr>
                <a:schemeClr val="dk1"/>
              </a:buClr>
              <a:buSzPts val="5000"/>
              <a:buFont typeface="Calibri"/>
              <a:buNone/>
            </a:pPr>
            <a:r>
              <a:rPr lang="en-US" sz="3000">
                <a:solidFill>
                  <a:schemeClr val="dk1"/>
                </a:solidFill>
              </a:rPr>
              <a:t>No negatives</a:t>
            </a:r>
            <a:br>
              <a:rPr b="1" lang="en-US" sz="3000">
                <a:solidFill>
                  <a:schemeClr val="dk1"/>
                </a:solidFill>
              </a:rPr>
            </a:br>
            <a:r>
              <a:rPr b="1" lang="en-US" sz="3000">
                <a:solidFill>
                  <a:schemeClr val="dk1"/>
                </a:solidFill>
              </a:rPr>
              <a:t>Max. score: 30</a:t>
            </a:r>
            <a:endParaRPr sz="3000">
              <a:solidFill>
                <a:srgbClr val="00153E"/>
              </a:solidFill>
            </a:endParaRPr>
          </a:p>
        </p:txBody>
      </p:sp>
      <p:sp>
        <p:nvSpPr>
          <p:cNvPr id="130" name="Google Shape;130;g2634196d058_0_1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31" name="Google Shape;131;g2634196d058_0_11"/>
          <p:cNvPicPr preferRelativeResize="0"/>
          <p:nvPr/>
        </p:nvPicPr>
        <p:blipFill rotWithShape="1">
          <a:blip r:embed="rId3">
            <a:alphaModFix/>
          </a:blip>
          <a:srcRect b="0" l="0" r="0" t="0"/>
          <a:stretch/>
        </p:blipFill>
        <p:spPr>
          <a:xfrm>
            <a:off x="8351743" y="6362700"/>
            <a:ext cx="792258" cy="457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2634196d058_0_83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6" name="Google Shape;606;g2634196d058_0_83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7" name="Google Shape;607;g2634196d058_0_83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08" name="Google Shape;608;g2634196d058_0_83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09" name="Google Shape;609;g2634196d058_0_83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30. </a:t>
            </a:r>
            <a:endParaRPr b="0" i="0" sz="1400" u="none" cap="none" strike="noStrike">
              <a:solidFill>
                <a:srgbClr val="000000"/>
              </a:solidFill>
              <a:latin typeface="Arial"/>
              <a:ea typeface="Arial"/>
              <a:cs typeface="Arial"/>
              <a:sym typeface="Arial"/>
            </a:endParaRPr>
          </a:p>
        </p:txBody>
      </p:sp>
      <p:sp>
        <p:nvSpPr>
          <p:cNvPr id="610" name="Google Shape;610;g2634196d058_0_834"/>
          <p:cNvSpPr txBox="1"/>
          <p:nvPr/>
        </p:nvSpPr>
        <p:spPr>
          <a:xfrm>
            <a:off x="457200" y="990600"/>
            <a:ext cx="7772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p:txBody>
      </p:sp>
      <p:pic>
        <p:nvPicPr>
          <p:cNvPr id="611" name="Google Shape;611;g2634196d058_0_834"/>
          <p:cNvPicPr preferRelativeResize="0"/>
          <p:nvPr/>
        </p:nvPicPr>
        <p:blipFill rotWithShape="1">
          <a:blip r:embed="rId4">
            <a:alphaModFix/>
          </a:blip>
          <a:srcRect b="0" l="0" r="0" t="0"/>
          <a:stretch/>
        </p:blipFill>
        <p:spPr>
          <a:xfrm>
            <a:off x="397074" y="1283250"/>
            <a:ext cx="7892649" cy="4928350"/>
          </a:xfrm>
          <a:prstGeom prst="rect">
            <a:avLst/>
          </a:prstGeom>
          <a:noFill/>
          <a:ln>
            <a:noFill/>
          </a:ln>
        </p:spPr>
      </p:pic>
      <p:sp>
        <p:nvSpPr>
          <p:cNvPr id="612" name="Google Shape;612;g2634196d058_0_834"/>
          <p:cNvSpPr txBox="1"/>
          <p:nvPr/>
        </p:nvSpPr>
        <p:spPr>
          <a:xfrm>
            <a:off x="608550" y="714375"/>
            <a:ext cx="7924200" cy="50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With parent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634196d058_0_78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8" name="Google Shape;618;g2634196d058_0_78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g2634196d058_0_78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20" name="Google Shape;620;g2634196d058_0_78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21" name="Google Shape;621;g2634196d058_0_78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30. </a:t>
            </a:r>
            <a:endParaRPr b="0" i="0" sz="1400" u="none" cap="none" strike="noStrike">
              <a:solidFill>
                <a:srgbClr val="000000"/>
              </a:solidFill>
              <a:latin typeface="Arial"/>
              <a:ea typeface="Arial"/>
              <a:cs typeface="Arial"/>
              <a:sym typeface="Arial"/>
            </a:endParaRPr>
          </a:p>
        </p:txBody>
      </p:sp>
      <p:sp>
        <p:nvSpPr>
          <p:cNvPr id="622" name="Google Shape;622;g2634196d058_0_783"/>
          <p:cNvSpPr txBox="1"/>
          <p:nvPr/>
        </p:nvSpPr>
        <p:spPr>
          <a:xfrm>
            <a:off x="457200" y="990600"/>
            <a:ext cx="7772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Arial"/>
              <a:ea typeface="Arial"/>
              <a:cs typeface="Arial"/>
              <a:sym typeface="Arial"/>
            </a:endParaRPr>
          </a:p>
        </p:txBody>
      </p:sp>
      <p:pic>
        <p:nvPicPr>
          <p:cNvPr id="623" name="Google Shape;623;g2634196d058_0_783"/>
          <p:cNvPicPr preferRelativeResize="0"/>
          <p:nvPr/>
        </p:nvPicPr>
        <p:blipFill rotWithShape="1">
          <a:blip r:embed="rId4">
            <a:alphaModFix/>
          </a:blip>
          <a:srcRect b="0" l="0" r="0" t="0"/>
          <a:stretch/>
        </p:blipFill>
        <p:spPr>
          <a:xfrm>
            <a:off x="99050" y="609600"/>
            <a:ext cx="8323775" cy="5449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634196d058_0_96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9" name="Google Shape;629;g2634196d058_0_96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0" name="Google Shape;630;g2634196d058_0_96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31" name="Google Shape;631;g2634196d058_0_96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32" name="Google Shape;632;g2634196d058_0_96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31. </a:t>
            </a:r>
            <a:endParaRPr b="0" i="0" sz="1400" u="none" cap="none" strike="noStrike">
              <a:solidFill>
                <a:srgbClr val="000000"/>
              </a:solidFill>
              <a:latin typeface="Arial"/>
              <a:ea typeface="Arial"/>
              <a:cs typeface="Arial"/>
              <a:sym typeface="Arial"/>
            </a:endParaRPr>
          </a:p>
        </p:txBody>
      </p:sp>
      <p:sp>
        <p:nvSpPr>
          <p:cNvPr id="633" name="Google Shape;633;g2634196d058_0_962"/>
          <p:cNvSpPr txBox="1"/>
          <p:nvPr/>
        </p:nvSpPr>
        <p:spPr>
          <a:xfrm>
            <a:off x="457200" y="990600"/>
            <a:ext cx="7772400" cy="521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4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3400" u="none" cap="none" strike="noStrike">
                <a:solidFill>
                  <a:srgbClr val="262626"/>
                </a:solidFill>
                <a:highlight>
                  <a:srgbClr val="FFFFFF"/>
                </a:highlight>
                <a:latin typeface="Merriweather"/>
                <a:ea typeface="Merriweather"/>
                <a:cs typeface="Merriweather"/>
                <a:sym typeface="Merriweather"/>
              </a:rPr>
              <a:t>The Proximity Housing Grant is a government handout in country X designed to solve a major social problem noticed in the West. </a:t>
            </a:r>
            <a:endParaRPr b="0" i="0" sz="3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3400" u="none" cap="none" strike="noStrike">
                <a:solidFill>
                  <a:srgbClr val="262626"/>
                </a:solidFill>
                <a:highlight>
                  <a:srgbClr val="FFFFFF"/>
                </a:highlight>
                <a:latin typeface="Merriweather"/>
                <a:ea typeface="Merriweather"/>
                <a:cs typeface="Merriweather"/>
                <a:sym typeface="Merriweather"/>
              </a:rPr>
              <a:t>Which country? What problem are they trying to solve?</a:t>
            </a:r>
            <a:endParaRPr b="1" i="0" sz="3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34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634196d058_0_98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9" name="Google Shape;639;g2634196d058_0_98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0" name="Google Shape;640;g2634196d058_0_98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41" name="Google Shape;641;g2634196d058_0_98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42" name="Google Shape;642;g2634196d058_0_98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32. </a:t>
            </a:r>
            <a:endParaRPr b="0" i="0" sz="1400" u="none" cap="none" strike="noStrike">
              <a:solidFill>
                <a:srgbClr val="000000"/>
              </a:solidFill>
              <a:latin typeface="Arial"/>
              <a:ea typeface="Arial"/>
              <a:cs typeface="Arial"/>
              <a:sym typeface="Arial"/>
            </a:endParaRPr>
          </a:p>
        </p:txBody>
      </p:sp>
      <p:sp>
        <p:nvSpPr>
          <p:cNvPr id="643" name="Google Shape;643;g2634196d058_0_980"/>
          <p:cNvSpPr txBox="1"/>
          <p:nvPr/>
        </p:nvSpPr>
        <p:spPr>
          <a:xfrm>
            <a:off x="457200" y="990600"/>
            <a:ext cx="7772400" cy="500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0" i="0" lang="en-US" sz="2900" u="none" cap="none" strike="noStrike">
                <a:solidFill>
                  <a:schemeClr val="dk1"/>
                </a:solidFill>
                <a:latin typeface="Merriweather"/>
                <a:ea typeface="Merriweather"/>
                <a:cs typeface="Merriweather"/>
                <a:sym typeface="Merriweather"/>
              </a:rPr>
              <a:t>The traumatic events  A known for short as 3-11 continue to cast a long shadow over B’s creative efforts to this day. His most recent effort B1 uses this inanimate object, where a missing leg refers back to A and its disruptive consequences.</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2900" u="none" cap="none" strike="noStrike">
                <a:solidFill>
                  <a:schemeClr val="dk1"/>
                </a:solidFill>
                <a:latin typeface="Merriweather"/>
                <a:ea typeface="Merriweather"/>
                <a:cs typeface="Merriweather"/>
                <a:sym typeface="Merriweather"/>
              </a:rPr>
              <a:t>What is A/3-11?</a:t>
            </a:r>
            <a:endParaRPr b="1"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2900" u="none" cap="none" strike="noStrike">
                <a:solidFill>
                  <a:schemeClr val="dk1"/>
                </a:solidFill>
                <a:latin typeface="Merriweather"/>
                <a:ea typeface="Merriweather"/>
                <a:cs typeface="Merriweather"/>
                <a:sym typeface="Merriweather"/>
              </a:rPr>
              <a:t>Either name the person B or the creative effort B1.</a:t>
            </a:r>
            <a:endParaRPr b="1" i="0" sz="29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a4165ac658_0_18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9" name="Google Shape;649;g2a4165ac658_0_18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0" name="Google Shape;650;g2a4165ac658_0_18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51" name="Google Shape;651;g2a4165ac658_0_18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52" name="Google Shape;652;g2a4165ac658_0_18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32. </a:t>
            </a:r>
            <a:endParaRPr b="0" i="0" sz="1400" u="none" cap="none" strike="noStrike">
              <a:solidFill>
                <a:srgbClr val="000000"/>
              </a:solidFill>
              <a:latin typeface="Arial"/>
              <a:ea typeface="Arial"/>
              <a:cs typeface="Arial"/>
              <a:sym typeface="Arial"/>
            </a:endParaRPr>
          </a:p>
        </p:txBody>
      </p:sp>
      <p:sp>
        <p:nvSpPr>
          <p:cNvPr id="653" name="Google Shape;653;g2a4165ac658_0_183"/>
          <p:cNvSpPr txBox="1"/>
          <p:nvPr/>
        </p:nvSpPr>
        <p:spPr>
          <a:xfrm>
            <a:off x="457200" y="990600"/>
            <a:ext cx="7772400" cy="53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1" i="0" sz="2900" u="none" cap="none" strike="noStrike">
              <a:solidFill>
                <a:schemeClr val="dk1"/>
              </a:solidFill>
              <a:latin typeface="Merriweather"/>
              <a:ea typeface="Merriweather"/>
              <a:cs typeface="Merriweather"/>
              <a:sym typeface="Merriweather"/>
            </a:endParaRPr>
          </a:p>
        </p:txBody>
      </p:sp>
      <p:pic>
        <p:nvPicPr>
          <p:cNvPr id="654" name="Google Shape;654;g2a4165ac658_0_183"/>
          <p:cNvPicPr preferRelativeResize="0"/>
          <p:nvPr/>
        </p:nvPicPr>
        <p:blipFill rotWithShape="1">
          <a:blip r:embed="rId4">
            <a:alphaModFix/>
          </a:blip>
          <a:srcRect b="0" l="0" r="0" t="0"/>
          <a:stretch/>
        </p:blipFill>
        <p:spPr>
          <a:xfrm>
            <a:off x="1798850" y="1341625"/>
            <a:ext cx="4609194" cy="4490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2634196d058_0_99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0" name="Google Shape;660;g2634196d058_0_99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1" name="Google Shape;661;g2634196d058_0_99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62" name="Google Shape;662;g2634196d058_0_998"/>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63" name="Google Shape;663;g2634196d058_0_998"/>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33. </a:t>
            </a:r>
            <a:endParaRPr b="0" i="0" sz="1400" u="none" cap="none" strike="noStrike">
              <a:solidFill>
                <a:srgbClr val="000000"/>
              </a:solidFill>
              <a:latin typeface="Arial"/>
              <a:ea typeface="Arial"/>
              <a:cs typeface="Arial"/>
              <a:sym typeface="Arial"/>
            </a:endParaRPr>
          </a:p>
        </p:txBody>
      </p:sp>
      <p:sp>
        <p:nvSpPr>
          <p:cNvPr id="664" name="Google Shape;664;g2634196d058_0_998"/>
          <p:cNvSpPr txBox="1"/>
          <p:nvPr/>
        </p:nvSpPr>
        <p:spPr>
          <a:xfrm>
            <a:off x="457200" y="990600"/>
            <a:ext cx="7772400" cy="486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Merriweather"/>
                <a:ea typeface="Merriweather"/>
                <a:cs typeface="Merriweather"/>
                <a:sym typeface="Merriweather"/>
              </a:rPr>
              <a:t>These artworks from a neighbouring capital B are produced for a specific purpose A. The art is now inscribed in the UNESCO Intangible Human Heritage register.</a:t>
            </a:r>
            <a:endParaRPr b="0" i="0" sz="31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100"/>
              <a:buFont typeface="Arial"/>
              <a:buNone/>
            </a:pPr>
            <a:r>
              <a:t/>
            </a:r>
            <a:endParaRPr b="1" i="0" sz="3100" u="none" cap="none" strike="noStrike">
              <a:solidFill>
                <a:schemeClr val="dk1"/>
              </a:solidFill>
              <a:latin typeface="Merriweather"/>
              <a:ea typeface="Merriweather"/>
              <a:cs typeface="Merriweather"/>
              <a:sym typeface="Merriweather"/>
            </a:endParaRPr>
          </a:p>
          <a:p>
            <a:pPr indent="-425450" lvl="0" marL="457200" marR="0" rtl="0" algn="l">
              <a:lnSpc>
                <a:spcPct val="100000"/>
              </a:lnSpc>
              <a:spcBef>
                <a:spcPts val="0"/>
              </a:spcBef>
              <a:spcAft>
                <a:spcPts val="0"/>
              </a:spcAft>
              <a:buClr>
                <a:schemeClr val="dk1"/>
              </a:buClr>
              <a:buSzPts val="3100"/>
              <a:buFont typeface="Merriweather"/>
              <a:buAutoNum type="alphaUcPeriod"/>
            </a:pPr>
            <a:r>
              <a:rPr b="1" i="0" lang="en-US" sz="3100" u="none" cap="none" strike="noStrike">
                <a:solidFill>
                  <a:schemeClr val="dk1"/>
                </a:solidFill>
                <a:latin typeface="Merriweather"/>
                <a:ea typeface="Merriweather"/>
                <a:cs typeface="Merriweather"/>
                <a:sym typeface="Merriweather"/>
              </a:rPr>
              <a:t>What purpose/use is this art produced for?</a:t>
            </a:r>
            <a:endParaRPr b="1" i="0" sz="3100" u="none" cap="none" strike="noStrike">
              <a:solidFill>
                <a:schemeClr val="dk1"/>
              </a:solidFill>
              <a:latin typeface="Merriweather"/>
              <a:ea typeface="Merriweather"/>
              <a:cs typeface="Merriweather"/>
              <a:sym typeface="Merriweather"/>
            </a:endParaRPr>
          </a:p>
          <a:p>
            <a:pPr indent="-425450" lvl="0" marL="457200" marR="0" rtl="0" algn="l">
              <a:lnSpc>
                <a:spcPct val="100000"/>
              </a:lnSpc>
              <a:spcBef>
                <a:spcPts val="0"/>
              </a:spcBef>
              <a:spcAft>
                <a:spcPts val="0"/>
              </a:spcAft>
              <a:buClr>
                <a:schemeClr val="dk1"/>
              </a:buClr>
              <a:buSzPts val="3100"/>
              <a:buFont typeface="Merriweather"/>
              <a:buAutoNum type="alphaUcPeriod"/>
            </a:pPr>
            <a:r>
              <a:rPr b="1" i="0" lang="en-US" sz="3100" u="none" cap="none" strike="noStrike">
                <a:solidFill>
                  <a:schemeClr val="dk1"/>
                </a:solidFill>
                <a:latin typeface="Merriweather"/>
                <a:ea typeface="Merriweather"/>
                <a:cs typeface="Merriweather"/>
                <a:sym typeface="Merriweather"/>
              </a:rPr>
              <a:t>Name the city B.</a:t>
            </a:r>
            <a:endParaRPr b="1" i="0" sz="31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a4165ac658_0_19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g2a4165ac658_0_19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g2a4165ac658_0_19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72" name="Google Shape;672;g2a4165ac658_0_193"/>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673" name="Google Shape;673;g2a4165ac658_0_193"/>
          <p:cNvSpPr txBox="1"/>
          <p:nvPr/>
        </p:nvSpPr>
        <p:spPr>
          <a:xfrm>
            <a:off x="533400" y="1524000"/>
            <a:ext cx="8153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674" name="Google Shape;674;g2a4165ac658_0_19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32. </a:t>
            </a:r>
            <a:endParaRPr b="0" i="0" sz="1400" u="none" cap="none" strike="noStrike">
              <a:solidFill>
                <a:srgbClr val="000000"/>
              </a:solidFill>
              <a:latin typeface="Arial"/>
              <a:ea typeface="Arial"/>
              <a:cs typeface="Arial"/>
              <a:sym typeface="Arial"/>
            </a:endParaRPr>
          </a:p>
        </p:txBody>
      </p:sp>
      <p:pic>
        <p:nvPicPr>
          <p:cNvPr id="675" name="Google Shape;675;g2a4165ac658_0_193"/>
          <p:cNvPicPr preferRelativeResize="0"/>
          <p:nvPr/>
        </p:nvPicPr>
        <p:blipFill rotWithShape="1">
          <a:blip r:embed="rId4">
            <a:alphaModFix/>
          </a:blip>
          <a:srcRect b="0" l="0" r="0" t="0"/>
          <a:stretch/>
        </p:blipFill>
        <p:spPr>
          <a:xfrm>
            <a:off x="1268200" y="669900"/>
            <a:ext cx="6869726" cy="3058450"/>
          </a:xfrm>
          <a:prstGeom prst="rect">
            <a:avLst/>
          </a:prstGeom>
          <a:noFill/>
          <a:ln>
            <a:noFill/>
          </a:ln>
        </p:spPr>
      </p:pic>
      <p:pic>
        <p:nvPicPr>
          <p:cNvPr id="676" name="Google Shape;676;g2a4165ac658_0_193"/>
          <p:cNvPicPr preferRelativeResize="0"/>
          <p:nvPr/>
        </p:nvPicPr>
        <p:blipFill rotWithShape="1">
          <a:blip r:embed="rId5">
            <a:alphaModFix/>
          </a:blip>
          <a:srcRect b="0" l="0" r="0" t="0"/>
          <a:stretch/>
        </p:blipFill>
        <p:spPr>
          <a:xfrm>
            <a:off x="2152650" y="3728350"/>
            <a:ext cx="5427118" cy="2291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2634196d058_0_101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g2634196d058_0_101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3" name="Google Shape;683;g2634196d058_0_101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84" name="Google Shape;684;g2634196d058_0_101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685" name="Google Shape;685;g2634196d058_0_101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34. </a:t>
            </a:r>
            <a:endParaRPr b="0" i="0" sz="1400" u="none" cap="none" strike="noStrike">
              <a:solidFill>
                <a:srgbClr val="000000"/>
              </a:solidFill>
              <a:latin typeface="Arial"/>
              <a:ea typeface="Arial"/>
              <a:cs typeface="Arial"/>
              <a:sym typeface="Arial"/>
            </a:endParaRPr>
          </a:p>
        </p:txBody>
      </p:sp>
      <p:sp>
        <p:nvSpPr>
          <p:cNvPr id="686" name="Google Shape;686;g2634196d058_0_1016"/>
          <p:cNvSpPr txBox="1"/>
          <p:nvPr/>
        </p:nvSpPr>
        <p:spPr>
          <a:xfrm>
            <a:off x="457200" y="990600"/>
            <a:ext cx="77724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0" i="0" lang="en-US" sz="2600" u="none" cap="none" strike="noStrike">
                <a:solidFill>
                  <a:schemeClr val="dk1"/>
                </a:solidFill>
                <a:latin typeface="Merriweather"/>
                <a:ea typeface="Merriweather"/>
                <a:cs typeface="Merriweather"/>
                <a:sym typeface="Merriweather"/>
              </a:rPr>
              <a:t>This ceremonial moment traditionally begins  festivities and is also a way of reaching out to a minority. </a:t>
            </a:r>
            <a:r>
              <a:rPr b="1" i="0" lang="en-US" sz="2600" u="none" cap="none" strike="noStrike">
                <a:solidFill>
                  <a:schemeClr val="dk1"/>
                </a:solidFill>
                <a:latin typeface="Merriweather"/>
                <a:ea typeface="Merriweather"/>
                <a:cs typeface="Merriweather"/>
                <a:sym typeface="Merriweather"/>
              </a:rPr>
              <a:t>A. What is happening here? B. What festival? </a:t>
            </a:r>
            <a:endParaRPr b="1" i="0" sz="2600" u="none" cap="none" strike="noStrike">
              <a:solidFill>
                <a:schemeClr val="dk1"/>
              </a:solidFill>
              <a:latin typeface="Merriweather"/>
              <a:ea typeface="Merriweather"/>
              <a:cs typeface="Merriweather"/>
              <a:sym typeface="Merriweather"/>
            </a:endParaRPr>
          </a:p>
        </p:txBody>
      </p:sp>
      <p:pic>
        <p:nvPicPr>
          <p:cNvPr id="687" name="Google Shape;687;g2634196d058_0_1016"/>
          <p:cNvPicPr preferRelativeResize="0"/>
          <p:nvPr/>
        </p:nvPicPr>
        <p:blipFill rotWithShape="1">
          <a:blip r:embed="rId4">
            <a:alphaModFix/>
          </a:blip>
          <a:srcRect b="0" l="0" r="0" t="0"/>
          <a:stretch/>
        </p:blipFill>
        <p:spPr>
          <a:xfrm>
            <a:off x="374525" y="3241488"/>
            <a:ext cx="4356351" cy="2935802"/>
          </a:xfrm>
          <a:prstGeom prst="rect">
            <a:avLst/>
          </a:prstGeom>
          <a:noFill/>
          <a:ln>
            <a:noFill/>
          </a:ln>
        </p:spPr>
      </p:pic>
      <p:pic>
        <p:nvPicPr>
          <p:cNvPr id="688" name="Google Shape;688;g2634196d058_0_1016"/>
          <p:cNvPicPr preferRelativeResize="0"/>
          <p:nvPr/>
        </p:nvPicPr>
        <p:blipFill rotWithShape="1">
          <a:blip r:embed="rId5">
            <a:alphaModFix/>
          </a:blip>
          <a:srcRect b="0" l="0" r="0" t="0"/>
          <a:stretch/>
        </p:blipFill>
        <p:spPr>
          <a:xfrm>
            <a:off x="4812850" y="3400037"/>
            <a:ext cx="4249498" cy="2608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2a4165ac658_0_21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4" name="Google Shape;694;g2a4165ac658_0_21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5" name="Google Shape;695;g2a4165ac658_0_21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696" name="Google Shape;696;g2a4165ac658_0_215"/>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697" name="Google Shape;697;g2a4165ac658_0_215"/>
          <p:cNvSpPr txBox="1"/>
          <p:nvPr/>
        </p:nvSpPr>
        <p:spPr>
          <a:xfrm>
            <a:off x="533400" y="1524000"/>
            <a:ext cx="8153400" cy="483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698" name="Google Shape;698;g2a4165ac658_0_21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34. </a:t>
            </a:r>
            <a:endParaRPr b="0" i="0" sz="1400" u="none" cap="none" strike="noStrike">
              <a:solidFill>
                <a:srgbClr val="000000"/>
              </a:solidFill>
              <a:latin typeface="Arial"/>
              <a:ea typeface="Arial"/>
              <a:cs typeface="Arial"/>
              <a:sym typeface="Arial"/>
            </a:endParaRPr>
          </a:p>
        </p:txBody>
      </p:sp>
      <p:pic>
        <p:nvPicPr>
          <p:cNvPr id="699" name="Google Shape;699;g2a4165ac658_0_215"/>
          <p:cNvPicPr preferRelativeResize="0"/>
          <p:nvPr/>
        </p:nvPicPr>
        <p:blipFill rotWithShape="1">
          <a:blip r:embed="rId4">
            <a:alphaModFix/>
          </a:blip>
          <a:srcRect b="0" l="0" r="0" t="0"/>
          <a:stretch/>
        </p:blipFill>
        <p:spPr>
          <a:xfrm>
            <a:off x="0" y="655875"/>
            <a:ext cx="9144000" cy="561297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2a4165ac658_0_23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5" name="Google Shape;705;g2a4165ac658_0_23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6" name="Google Shape;706;g2a4165ac658_0_23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07" name="Google Shape;707;g2a4165ac658_0_231"/>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708" name="Google Shape;708;g2a4165ac658_0_231"/>
          <p:cNvSpPr txBox="1"/>
          <p:nvPr/>
        </p:nvSpPr>
        <p:spPr>
          <a:xfrm>
            <a:off x="533400" y="1524000"/>
            <a:ext cx="8153400" cy="483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709" name="Google Shape;709;g2a4165ac658_0_23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34. </a:t>
            </a:r>
            <a:endParaRPr b="0" i="0" sz="1400" u="none" cap="none" strike="noStrike">
              <a:solidFill>
                <a:srgbClr val="000000"/>
              </a:solidFill>
              <a:latin typeface="Arial"/>
              <a:ea typeface="Arial"/>
              <a:cs typeface="Arial"/>
              <a:sym typeface="Arial"/>
            </a:endParaRPr>
          </a:p>
        </p:txBody>
      </p:sp>
      <p:pic>
        <p:nvPicPr>
          <p:cNvPr id="710" name="Google Shape;710;g2a4165ac658_0_231"/>
          <p:cNvPicPr preferRelativeResize="0"/>
          <p:nvPr/>
        </p:nvPicPr>
        <p:blipFill rotWithShape="1">
          <a:blip r:embed="rId4">
            <a:alphaModFix/>
          </a:blip>
          <a:srcRect b="0" l="0" r="0" t="0"/>
          <a:stretch/>
        </p:blipFill>
        <p:spPr>
          <a:xfrm>
            <a:off x="747925" y="734775"/>
            <a:ext cx="7648151" cy="51541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2634196d058_0_7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g2634196d058_0_7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2634196d058_0_7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39" name="Google Shape;139;g2634196d058_0_7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40" name="Google Shape;140;g2634196d058_0_7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1. </a:t>
            </a:r>
            <a:endParaRPr b="0" i="0" sz="1400" u="none" cap="none" strike="noStrike">
              <a:solidFill>
                <a:srgbClr val="000000"/>
              </a:solidFill>
              <a:latin typeface="Arial"/>
              <a:ea typeface="Arial"/>
              <a:cs typeface="Arial"/>
              <a:sym typeface="Arial"/>
            </a:endParaRPr>
          </a:p>
        </p:txBody>
      </p:sp>
      <p:sp>
        <p:nvSpPr>
          <p:cNvPr id="141" name="Google Shape;141;g2634196d058_0_77"/>
          <p:cNvSpPr txBox="1"/>
          <p:nvPr/>
        </p:nvSpPr>
        <p:spPr>
          <a:xfrm>
            <a:off x="199775" y="990600"/>
            <a:ext cx="8522100" cy="410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The first lady, Kim Keon Hee, has repeatedly voiced her support for this ban. But farmers are calling for a longer grace period and direct financial compensation. They also say their businesses will naturally disappear when older people, their main customers, die. </a:t>
            </a:r>
            <a:endParaRPr b="0" i="0" sz="29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The plan is to phase X out completely by 2027. What are we talking about ?</a:t>
            </a:r>
            <a:endParaRPr b="1" i="0" sz="38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2634196d058_0_103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6" name="Google Shape;716;g2634196d058_0_103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7" name="Google Shape;717;g2634196d058_0_103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18" name="Google Shape;718;g2634196d058_0_103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19" name="Google Shape;719;g2634196d058_0_103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35. </a:t>
            </a:r>
            <a:endParaRPr b="0" i="0" sz="1400" u="none" cap="none" strike="noStrike">
              <a:solidFill>
                <a:srgbClr val="000000"/>
              </a:solidFill>
              <a:latin typeface="Arial"/>
              <a:ea typeface="Arial"/>
              <a:cs typeface="Arial"/>
              <a:sym typeface="Arial"/>
            </a:endParaRPr>
          </a:p>
        </p:txBody>
      </p:sp>
      <p:sp>
        <p:nvSpPr>
          <p:cNvPr id="720" name="Google Shape;720;g2634196d058_0_1034"/>
          <p:cNvSpPr txBox="1"/>
          <p:nvPr/>
        </p:nvSpPr>
        <p:spPr>
          <a:xfrm>
            <a:off x="389175" y="718450"/>
            <a:ext cx="777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erriweather"/>
                <a:ea typeface="Merriweather"/>
                <a:cs typeface="Merriweather"/>
                <a:sym typeface="Merriweather"/>
              </a:rPr>
              <a:t>Method by which yarn and fabric are generated. </a:t>
            </a:r>
            <a:r>
              <a:rPr b="1" i="0" lang="en-US" sz="3200" u="none" cap="none" strike="noStrike">
                <a:solidFill>
                  <a:schemeClr val="dk1"/>
                </a:solidFill>
                <a:latin typeface="Merriweather"/>
                <a:ea typeface="Merriweather"/>
                <a:cs typeface="Merriweather"/>
                <a:sym typeface="Merriweather"/>
              </a:rPr>
              <a:t>Name A. the source and B. the country.</a:t>
            </a:r>
            <a:endParaRPr b="1" i="0" sz="3200" u="none" cap="none" strike="noStrike">
              <a:solidFill>
                <a:schemeClr val="dk1"/>
              </a:solidFill>
              <a:latin typeface="Merriweather"/>
              <a:ea typeface="Merriweather"/>
              <a:cs typeface="Merriweather"/>
              <a:sym typeface="Merriweather"/>
            </a:endParaRPr>
          </a:p>
        </p:txBody>
      </p:sp>
      <p:pic>
        <p:nvPicPr>
          <p:cNvPr id="721" name="Google Shape;721;g2634196d058_0_1034"/>
          <p:cNvPicPr preferRelativeResize="0"/>
          <p:nvPr/>
        </p:nvPicPr>
        <p:blipFill rotWithShape="1">
          <a:blip r:embed="rId4">
            <a:alphaModFix/>
          </a:blip>
          <a:srcRect b="0" l="0" r="0" t="0"/>
          <a:stretch/>
        </p:blipFill>
        <p:spPr>
          <a:xfrm>
            <a:off x="189175" y="2933350"/>
            <a:ext cx="4916232" cy="3238849"/>
          </a:xfrm>
          <a:prstGeom prst="rect">
            <a:avLst/>
          </a:prstGeom>
          <a:noFill/>
          <a:ln>
            <a:noFill/>
          </a:ln>
        </p:spPr>
      </p:pic>
      <p:pic>
        <p:nvPicPr>
          <p:cNvPr id="722" name="Google Shape;722;g2634196d058_0_1034"/>
          <p:cNvPicPr preferRelativeResize="0"/>
          <p:nvPr/>
        </p:nvPicPr>
        <p:blipFill rotWithShape="1">
          <a:blip r:embed="rId5">
            <a:alphaModFix/>
          </a:blip>
          <a:srcRect b="0" l="0" r="0" t="0"/>
          <a:stretch/>
        </p:blipFill>
        <p:spPr>
          <a:xfrm>
            <a:off x="5298632" y="3505200"/>
            <a:ext cx="3733793" cy="29889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a4165ac658_0_24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8" name="Google Shape;728;g2a4165ac658_0_24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9" name="Google Shape;729;g2a4165ac658_0_24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30" name="Google Shape;730;g2a4165ac658_0_24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31" name="Google Shape;731;g2a4165ac658_0_24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35. </a:t>
            </a:r>
            <a:endParaRPr b="0" i="0" sz="1400" u="none" cap="none" strike="noStrike">
              <a:solidFill>
                <a:srgbClr val="000000"/>
              </a:solidFill>
              <a:latin typeface="Arial"/>
              <a:ea typeface="Arial"/>
              <a:cs typeface="Arial"/>
              <a:sym typeface="Arial"/>
            </a:endParaRPr>
          </a:p>
        </p:txBody>
      </p:sp>
      <p:sp>
        <p:nvSpPr>
          <p:cNvPr id="732" name="Google Shape;732;g2a4165ac658_0_247"/>
          <p:cNvSpPr txBox="1"/>
          <p:nvPr/>
        </p:nvSpPr>
        <p:spPr>
          <a:xfrm>
            <a:off x="389175" y="718450"/>
            <a:ext cx="7772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Merriweather"/>
              <a:ea typeface="Merriweather"/>
              <a:cs typeface="Merriweather"/>
              <a:sym typeface="Merriweather"/>
            </a:endParaRPr>
          </a:p>
        </p:txBody>
      </p:sp>
      <p:pic>
        <p:nvPicPr>
          <p:cNvPr id="733" name="Google Shape;733;g2a4165ac658_0_247"/>
          <p:cNvPicPr preferRelativeResize="0"/>
          <p:nvPr/>
        </p:nvPicPr>
        <p:blipFill rotWithShape="1">
          <a:blip r:embed="rId4">
            <a:alphaModFix/>
          </a:blip>
          <a:srcRect b="0" l="0" r="0" t="0"/>
          <a:stretch/>
        </p:blipFill>
        <p:spPr>
          <a:xfrm>
            <a:off x="189175" y="654051"/>
            <a:ext cx="8375958" cy="551815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a4165ac658_0_25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9" name="Google Shape;739;g2a4165ac658_0_25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0" name="Google Shape;740;g2a4165ac658_0_25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41" name="Google Shape;741;g2a4165ac658_0_258"/>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42" name="Google Shape;742;g2a4165ac658_0_258"/>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35. </a:t>
            </a:r>
            <a:endParaRPr b="0" i="0" sz="1400" u="none" cap="none" strike="noStrike">
              <a:solidFill>
                <a:srgbClr val="000000"/>
              </a:solidFill>
              <a:latin typeface="Arial"/>
              <a:ea typeface="Arial"/>
              <a:cs typeface="Arial"/>
              <a:sym typeface="Arial"/>
            </a:endParaRPr>
          </a:p>
        </p:txBody>
      </p:sp>
      <p:sp>
        <p:nvSpPr>
          <p:cNvPr id="743" name="Google Shape;743;g2a4165ac658_0_258"/>
          <p:cNvSpPr txBox="1"/>
          <p:nvPr/>
        </p:nvSpPr>
        <p:spPr>
          <a:xfrm>
            <a:off x="389175" y="718450"/>
            <a:ext cx="777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erriweather"/>
                <a:ea typeface="Merriweather"/>
                <a:cs typeface="Merriweather"/>
                <a:sym typeface="Merriweather"/>
              </a:rPr>
              <a:t>Method by which yarn and fabric are generated. Name A. the source and B. the country.</a:t>
            </a:r>
            <a:endParaRPr b="1" i="0" sz="3200" u="none" cap="none" strike="noStrike">
              <a:solidFill>
                <a:schemeClr val="dk1"/>
              </a:solidFill>
              <a:latin typeface="Merriweather"/>
              <a:ea typeface="Merriweather"/>
              <a:cs typeface="Merriweather"/>
              <a:sym typeface="Merriweather"/>
            </a:endParaRPr>
          </a:p>
        </p:txBody>
      </p:sp>
      <p:pic>
        <p:nvPicPr>
          <p:cNvPr id="744" name="Google Shape;744;g2a4165ac658_0_258"/>
          <p:cNvPicPr preferRelativeResize="0"/>
          <p:nvPr/>
        </p:nvPicPr>
        <p:blipFill rotWithShape="1">
          <a:blip r:embed="rId4">
            <a:alphaModFix/>
          </a:blip>
          <a:srcRect b="0" l="0" r="0" t="0"/>
          <a:stretch/>
        </p:blipFill>
        <p:spPr>
          <a:xfrm>
            <a:off x="446325" y="1090405"/>
            <a:ext cx="7658099" cy="61303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2634196d058_0_61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0" name="Google Shape;750;g2634196d058_0_61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1" name="Google Shape;751;g2634196d058_0_618"/>
          <p:cNvSpPr txBox="1"/>
          <p:nvPr>
            <p:ph type="ctrTitle"/>
          </p:nvPr>
        </p:nvSpPr>
        <p:spPr>
          <a:xfrm>
            <a:off x="0" y="2438400"/>
            <a:ext cx="9144000" cy="1981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5000"/>
              <a:buFont typeface="Calibri"/>
              <a:buNone/>
            </a:pPr>
            <a:r>
              <a:rPr b="1" lang="en-US" sz="5000"/>
              <a:t>SECTION III</a:t>
            </a:r>
            <a:endParaRPr b="1" sz="5000"/>
          </a:p>
          <a:p>
            <a:pPr indent="0" lvl="0" marL="0" rtl="0" algn="ctr">
              <a:lnSpc>
                <a:spcPct val="100000"/>
              </a:lnSpc>
              <a:spcBef>
                <a:spcPts val="0"/>
              </a:spcBef>
              <a:spcAft>
                <a:spcPts val="0"/>
              </a:spcAft>
              <a:buClr>
                <a:schemeClr val="dk1"/>
              </a:buClr>
              <a:buSzPts val="5000"/>
              <a:buFont typeface="Calibri"/>
              <a:buNone/>
            </a:pPr>
            <a:r>
              <a:t/>
            </a:r>
            <a:endParaRPr i="1" sz="4000"/>
          </a:p>
        </p:txBody>
      </p:sp>
      <p:sp>
        <p:nvSpPr>
          <p:cNvPr id="752" name="Google Shape;752;g2634196d058_0_618"/>
          <p:cNvSpPr txBox="1"/>
          <p:nvPr>
            <p:ph idx="1" type="subTitle"/>
          </p:nvPr>
        </p:nvSpPr>
        <p:spPr>
          <a:xfrm>
            <a:off x="0" y="4419600"/>
            <a:ext cx="9144000" cy="1676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153E"/>
              </a:buClr>
              <a:buSzPts val="3000"/>
              <a:buNone/>
            </a:pPr>
            <a:r>
              <a:rPr b="1" lang="en-US" sz="2200">
                <a:solidFill>
                  <a:srgbClr val="00153E"/>
                </a:solidFill>
              </a:rPr>
              <a:t>RULES</a:t>
            </a:r>
            <a:endParaRPr b="1" sz="2200">
              <a:solidFill>
                <a:srgbClr val="00153E"/>
              </a:solidFill>
            </a:endParaRPr>
          </a:p>
          <a:p>
            <a:pPr indent="0" lvl="0" marL="0" rtl="0" algn="ctr">
              <a:lnSpc>
                <a:spcPct val="100000"/>
              </a:lnSpc>
              <a:spcBef>
                <a:spcPts val="0"/>
              </a:spcBef>
              <a:spcAft>
                <a:spcPts val="0"/>
              </a:spcAft>
              <a:buClr>
                <a:schemeClr val="dk1"/>
              </a:buClr>
              <a:buSzPts val="5000"/>
              <a:buNone/>
            </a:pPr>
            <a:r>
              <a:rPr lang="en-US" sz="2200">
                <a:solidFill>
                  <a:schemeClr val="dk1"/>
                </a:solidFill>
              </a:rPr>
              <a:t>05 questions</a:t>
            </a:r>
            <a:endParaRPr sz="2200">
              <a:solidFill>
                <a:schemeClr val="dk1"/>
              </a:solidFill>
            </a:endParaRPr>
          </a:p>
          <a:p>
            <a:pPr indent="0" lvl="0" marL="0" rtl="0" algn="ctr">
              <a:lnSpc>
                <a:spcPct val="100000"/>
              </a:lnSpc>
              <a:spcBef>
                <a:spcPts val="0"/>
              </a:spcBef>
              <a:spcAft>
                <a:spcPts val="0"/>
              </a:spcAft>
              <a:buClr>
                <a:schemeClr val="dk1"/>
              </a:buClr>
              <a:buSzPts val="5000"/>
              <a:buNone/>
            </a:pPr>
            <a:r>
              <a:rPr lang="en-US" sz="2200">
                <a:solidFill>
                  <a:schemeClr val="dk1"/>
                </a:solidFill>
              </a:rPr>
              <a:t>Three points each</a:t>
            </a:r>
            <a:endParaRPr sz="2200">
              <a:solidFill>
                <a:schemeClr val="dk1"/>
              </a:solidFill>
            </a:endParaRPr>
          </a:p>
          <a:p>
            <a:pPr indent="0" lvl="0" marL="0" rtl="0" algn="ctr">
              <a:lnSpc>
                <a:spcPct val="100000"/>
              </a:lnSpc>
              <a:spcBef>
                <a:spcPts val="0"/>
              </a:spcBef>
              <a:spcAft>
                <a:spcPts val="0"/>
              </a:spcAft>
              <a:buClr>
                <a:schemeClr val="dk1"/>
              </a:buClr>
              <a:buSzPts val="5000"/>
              <a:buNone/>
            </a:pPr>
            <a:r>
              <a:rPr lang="en-US" sz="2200">
                <a:solidFill>
                  <a:schemeClr val="dk1"/>
                </a:solidFill>
              </a:rPr>
              <a:t>Please follow the suggested order for parts A, B, C</a:t>
            </a:r>
            <a:endParaRPr sz="2200">
              <a:solidFill>
                <a:schemeClr val="dk1"/>
              </a:solidFill>
            </a:endParaRPr>
          </a:p>
        </p:txBody>
      </p:sp>
      <p:pic>
        <p:nvPicPr>
          <p:cNvPr descr="https://fbcdn-sphotos-a-a.akamaihd.net/hphotos-ak-ash3/72863_512963205429733_2066319816_n.jpg" id="753" name="Google Shape;753;g2634196d058_0_618"/>
          <p:cNvPicPr preferRelativeResize="0"/>
          <p:nvPr/>
        </p:nvPicPr>
        <p:blipFill rotWithShape="1">
          <a:blip r:embed="rId3">
            <a:alphaModFix/>
          </a:blip>
          <a:srcRect b="0" l="0" r="0" t="0"/>
          <a:stretch/>
        </p:blipFill>
        <p:spPr>
          <a:xfrm>
            <a:off x="3110346" y="609600"/>
            <a:ext cx="2874689" cy="1658938"/>
          </a:xfrm>
          <a:prstGeom prst="rect">
            <a:avLst/>
          </a:prstGeom>
          <a:noFill/>
          <a:ln>
            <a:noFill/>
          </a:ln>
        </p:spPr>
      </p:pic>
      <p:sp>
        <p:nvSpPr>
          <p:cNvPr id="754" name="Google Shape;754;g2634196d058_0_61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55" name="Google Shape;755;g2634196d058_0_618"/>
          <p:cNvPicPr preferRelativeResize="0"/>
          <p:nvPr/>
        </p:nvPicPr>
        <p:blipFill rotWithShape="1">
          <a:blip r:embed="rId3">
            <a:alphaModFix/>
          </a:blip>
          <a:srcRect b="0" l="0" r="0" t="0"/>
          <a:stretch/>
        </p:blipFill>
        <p:spPr>
          <a:xfrm>
            <a:off x="3262746" y="762000"/>
            <a:ext cx="2874689" cy="1658938"/>
          </a:xfrm>
          <a:prstGeom prst="rect">
            <a:avLst/>
          </a:prstGeom>
          <a:noFill/>
          <a:ln>
            <a:noFill/>
          </a:ln>
        </p:spPr>
      </p:pic>
      <p:pic>
        <p:nvPicPr>
          <p:cNvPr descr="https://fbcdn-sphotos-a-a.akamaihd.net/hphotos-ak-ash3/72863_512963205429733_2066319816_n.jpg" id="756" name="Google Shape;756;g2634196d058_0_618"/>
          <p:cNvPicPr preferRelativeResize="0"/>
          <p:nvPr/>
        </p:nvPicPr>
        <p:blipFill rotWithShape="1">
          <a:blip r:embed="rId4">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634196d058_0_65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2" name="Google Shape;762;g2634196d058_0_65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3" name="Google Shape;763;g2634196d058_0_65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64" name="Google Shape;764;g2634196d058_0_65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65" name="Google Shape;765;g2634196d058_0_65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36. </a:t>
            </a:r>
            <a:endParaRPr b="0" i="0" sz="1400" u="none" cap="none" strike="noStrike">
              <a:solidFill>
                <a:srgbClr val="000000"/>
              </a:solidFill>
              <a:latin typeface="Arial"/>
              <a:ea typeface="Arial"/>
              <a:cs typeface="Arial"/>
              <a:sym typeface="Arial"/>
            </a:endParaRPr>
          </a:p>
        </p:txBody>
      </p:sp>
      <p:sp>
        <p:nvSpPr>
          <p:cNvPr id="766" name="Google Shape;766;g2634196d058_0_651"/>
          <p:cNvSpPr txBox="1"/>
          <p:nvPr/>
        </p:nvSpPr>
        <p:spPr>
          <a:xfrm>
            <a:off x="443400" y="735200"/>
            <a:ext cx="7918800" cy="44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Merriweather Black"/>
              <a:ea typeface="Merriweather Black"/>
              <a:cs typeface="Merriweather Black"/>
              <a:sym typeface="Merriweather Black"/>
            </a:endParaRPr>
          </a:p>
        </p:txBody>
      </p:sp>
      <p:sp>
        <p:nvSpPr>
          <p:cNvPr id="767" name="Google Shape;767;g2634196d058_0_651"/>
          <p:cNvSpPr txBox="1"/>
          <p:nvPr/>
        </p:nvSpPr>
        <p:spPr>
          <a:xfrm>
            <a:off x="744000" y="1002538"/>
            <a:ext cx="8400000" cy="48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This </a:t>
            </a:r>
            <a:r>
              <a:rPr b="1" i="0" lang="en-US" sz="2900" u="none" cap="none" strike="noStrike">
                <a:solidFill>
                  <a:schemeClr val="dk1"/>
                </a:solidFill>
                <a:latin typeface="Merriweather"/>
                <a:ea typeface="Merriweather"/>
                <a:cs typeface="Merriweather"/>
                <a:sym typeface="Merriweather"/>
              </a:rPr>
              <a:t>archipelago A</a:t>
            </a:r>
            <a:r>
              <a:rPr b="0" i="0" lang="en-US" sz="2900" u="none" cap="none" strike="noStrike">
                <a:solidFill>
                  <a:schemeClr val="dk1"/>
                </a:solidFill>
                <a:latin typeface="Merriweather"/>
                <a:ea typeface="Merriweather"/>
                <a:cs typeface="Merriweather"/>
                <a:sym typeface="Merriweather"/>
              </a:rPr>
              <a:t> has made headlines for general longevity and for its longstanding opposition to </a:t>
            </a:r>
            <a:r>
              <a:rPr b="1" i="0" lang="en-US" sz="2900" u="none" cap="none" strike="noStrike">
                <a:solidFill>
                  <a:schemeClr val="dk1"/>
                </a:solidFill>
                <a:latin typeface="Merriweather"/>
                <a:ea typeface="Merriweather"/>
                <a:cs typeface="Merriweather"/>
                <a:sym typeface="Merriweather"/>
              </a:rPr>
              <a:t>B, the intrusive presences marked in red</a:t>
            </a:r>
            <a:r>
              <a:rPr b="0" i="0" lang="en-US" sz="2900" u="none" cap="none" strike="noStrike">
                <a:solidFill>
                  <a:schemeClr val="dk1"/>
                </a:solidFill>
                <a:latin typeface="Merriweather"/>
                <a:ea typeface="Merriweather"/>
                <a:cs typeface="Merriweather"/>
                <a:sym typeface="Merriweather"/>
              </a:rPr>
              <a:t>.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Something that was developed here, C,</a:t>
            </a:r>
            <a:r>
              <a:rPr b="0" i="0" lang="en-US" sz="2900" u="none" cap="none" strike="noStrike">
                <a:solidFill>
                  <a:schemeClr val="dk1"/>
                </a:solidFill>
                <a:latin typeface="Merriweather"/>
                <a:ea typeface="Merriweather"/>
                <a:cs typeface="Merriweather"/>
                <a:sym typeface="Merriweather"/>
              </a:rPr>
              <a:t>  was once known by a name referring to the Tang dynasty, but was conveniently misread to suggest nothing or emptiness and thus rebranded in the early 20th century. </a:t>
            </a:r>
            <a:r>
              <a:rPr b="1" i="0" lang="en-US" sz="2900" u="none" cap="none" strike="noStrike">
                <a:solidFill>
                  <a:schemeClr val="dk1"/>
                </a:solidFill>
                <a:latin typeface="Merriweather"/>
                <a:ea typeface="Merriweather"/>
                <a:cs typeface="Merriweather"/>
                <a:sym typeface="Merriweather"/>
              </a:rPr>
              <a:t>Give ABC.</a:t>
            </a:r>
            <a:endParaRPr b="1" i="0" sz="29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634196d058_0_66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3" name="Google Shape;773;g2634196d058_0_66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4" name="Google Shape;774;g2634196d058_0_66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75" name="Google Shape;775;g2634196d058_0_66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76" name="Google Shape;776;g2634196d058_0_66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36. </a:t>
            </a:r>
            <a:endParaRPr b="0" i="0" sz="1400" u="none" cap="none" strike="noStrike">
              <a:solidFill>
                <a:srgbClr val="000000"/>
              </a:solidFill>
              <a:latin typeface="Arial"/>
              <a:ea typeface="Arial"/>
              <a:cs typeface="Arial"/>
              <a:sym typeface="Arial"/>
            </a:endParaRPr>
          </a:p>
        </p:txBody>
      </p:sp>
      <p:sp>
        <p:nvSpPr>
          <p:cNvPr id="777" name="Google Shape;777;g2634196d058_0_661"/>
          <p:cNvSpPr txBox="1"/>
          <p:nvPr/>
        </p:nvSpPr>
        <p:spPr>
          <a:xfrm>
            <a:off x="415825" y="543000"/>
            <a:ext cx="7918800" cy="81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Merriweather Black"/>
              <a:ea typeface="Merriweather Black"/>
              <a:cs typeface="Merriweather Black"/>
              <a:sym typeface="Merriweather Black"/>
            </a:endParaRPr>
          </a:p>
        </p:txBody>
      </p:sp>
      <p:pic>
        <p:nvPicPr>
          <p:cNvPr id="778" name="Google Shape;778;g2634196d058_0_661"/>
          <p:cNvPicPr preferRelativeResize="0"/>
          <p:nvPr/>
        </p:nvPicPr>
        <p:blipFill rotWithShape="1">
          <a:blip r:embed="rId4">
            <a:alphaModFix/>
          </a:blip>
          <a:srcRect b="0" l="0" r="0" t="0"/>
          <a:stretch/>
        </p:blipFill>
        <p:spPr>
          <a:xfrm>
            <a:off x="2747950" y="1262525"/>
            <a:ext cx="3949320" cy="48381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2634196d058_0_90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4" name="Google Shape;784;g2634196d058_0_90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5" name="Google Shape;785;g2634196d058_0_90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86" name="Google Shape;786;g2634196d058_0_908"/>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87" name="Google Shape;787;g2634196d058_0_908"/>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37. </a:t>
            </a:r>
            <a:endParaRPr b="0" i="0" sz="1400" u="none" cap="none" strike="noStrike">
              <a:solidFill>
                <a:srgbClr val="000000"/>
              </a:solidFill>
              <a:latin typeface="Arial"/>
              <a:ea typeface="Arial"/>
              <a:cs typeface="Arial"/>
              <a:sym typeface="Arial"/>
            </a:endParaRPr>
          </a:p>
        </p:txBody>
      </p:sp>
      <p:sp>
        <p:nvSpPr>
          <p:cNvPr id="788" name="Google Shape;788;g2634196d058_0_908"/>
          <p:cNvSpPr txBox="1"/>
          <p:nvPr/>
        </p:nvSpPr>
        <p:spPr>
          <a:xfrm>
            <a:off x="464950" y="845075"/>
            <a:ext cx="77724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0" i="0" lang="en-US" sz="2400" u="none" cap="none" strike="noStrike">
                <a:solidFill>
                  <a:schemeClr val="dk1"/>
                </a:solidFill>
                <a:latin typeface="Merriweather"/>
                <a:ea typeface="Merriweather"/>
                <a:cs typeface="Merriweather"/>
                <a:sym typeface="Merriweather"/>
              </a:rPr>
              <a:t>In this </a:t>
            </a:r>
            <a:r>
              <a:rPr b="1" i="0" lang="en-US" sz="2400" u="none" cap="none" strike="noStrike">
                <a:solidFill>
                  <a:schemeClr val="dk1"/>
                </a:solidFill>
                <a:latin typeface="Merriweather"/>
                <a:ea typeface="Merriweather"/>
                <a:cs typeface="Merriweather"/>
                <a:sym typeface="Merriweather"/>
              </a:rPr>
              <a:t>horse-obsessed country A,</a:t>
            </a:r>
            <a:r>
              <a:rPr b="0" i="0" lang="en-US" sz="2400" u="none" cap="none" strike="noStrike">
                <a:solidFill>
                  <a:schemeClr val="dk1"/>
                </a:solidFill>
                <a:latin typeface="Merriweather"/>
                <a:ea typeface="Merriweather"/>
                <a:cs typeface="Merriweather"/>
                <a:sym typeface="Merriweather"/>
              </a:rPr>
              <a:t> their most famous proverb goes “</a:t>
            </a:r>
            <a:r>
              <a:rPr b="0" i="0" lang="en-US" sz="2400" u="none" cap="none" strike="noStrike">
                <a:solidFill>
                  <a:srgbClr val="262626"/>
                </a:solidFill>
                <a:highlight>
                  <a:srgbClr val="FFFFFF"/>
                </a:highlight>
                <a:latin typeface="Merriweather"/>
                <a:ea typeface="Merriweather"/>
                <a:cs typeface="Merriweather"/>
                <a:sym typeface="Merriweather"/>
              </a:rPr>
              <a:t>Water is an A’s life, a horse is his wings, and a carpet is his soul.” The last Sunday in April is celebrated as National Horse Day. </a:t>
            </a:r>
            <a:endParaRPr b="0" i="0" sz="2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0" i="0" lang="en-US" sz="2400" u="none" cap="none" strike="noStrike">
                <a:solidFill>
                  <a:srgbClr val="262626"/>
                </a:solidFill>
                <a:highlight>
                  <a:srgbClr val="FFFFFF"/>
                </a:highlight>
                <a:latin typeface="Merriweather"/>
                <a:ea typeface="Merriweather"/>
                <a:cs typeface="Merriweather"/>
                <a:sym typeface="Merriweather"/>
              </a:rPr>
              <a:t>In 2018, their president commissioned this monument to </a:t>
            </a:r>
            <a:r>
              <a:rPr b="1" i="0" lang="en-US" sz="2400" u="none" cap="none" strike="noStrike">
                <a:solidFill>
                  <a:srgbClr val="262626"/>
                </a:solidFill>
                <a:highlight>
                  <a:srgbClr val="FFFFFF"/>
                </a:highlight>
                <a:latin typeface="Merriweather"/>
                <a:ea typeface="Merriweather"/>
                <a:cs typeface="Merriweather"/>
                <a:sym typeface="Merriweather"/>
              </a:rPr>
              <a:t>the B</a:t>
            </a:r>
            <a:r>
              <a:rPr b="0" i="0" lang="en-US" sz="2400" u="none" cap="none" strike="noStrike">
                <a:solidFill>
                  <a:srgbClr val="262626"/>
                </a:solidFill>
                <a:highlight>
                  <a:srgbClr val="FFFFFF"/>
                </a:highlight>
                <a:latin typeface="Merriweather"/>
                <a:ea typeface="Merriweather"/>
                <a:cs typeface="Merriweather"/>
                <a:sym typeface="Merriweather"/>
              </a:rPr>
              <a:t>. With its thrusting marble pedestal, the monument bears a strong resemblance </a:t>
            </a:r>
            <a:r>
              <a:rPr b="1" i="0" lang="en-US" sz="2400" u="none" cap="none" strike="noStrike">
                <a:solidFill>
                  <a:srgbClr val="262626"/>
                </a:solidFill>
                <a:highlight>
                  <a:srgbClr val="FFFFFF"/>
                </a:highlight>
                <a:latin typeface="Merriweather"/>
                <a:ea typeface="Merriweather"/>
                <a:cs typeface="Merriweather"/>
                <a:sym typeface="Merriweather"/>
              </a:rPr>
              <a:t>to C</a:t>
            </a:r>
            <a:r>
              <a:rPr b="0" i="0" lang="en-US" sz="2400" u="none" cap="none" strike="noStrike">
                <a:solidFill>
                  <a:srgbClr val="262626"/>
                </a:solidFill>
                <a:highlight>
                  <a:srgbClr val="FFFFFF"/>
                </a:highlight>
                <a:latin typeface="Merriweather"/>
                <a:ea typeface="Merriweather"/>
                <a:cs typeface="Merriweather"/>
                <a:sym typeface="Merriweather"/>
              </a:rPr>
              <a:t>. </a:t>
            </a:r>
            <a:endParaRPr b="0" i="0" sz="2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1" i="0" sz="2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1" i="0" lang="en-US" sz="2400" u="none" cap="none" strike="noStrike">
                <a:solidFill>
                  <a:srgbClr val="262626"/>
                </a:solidFill>
                <a:highlight>
                  <a:srgbClr val="FFFFFF"/>
                </a:highlight>
                <a:latin typeface="Merriweather"/>
                <a:ea typeface="Merriweather"/>
                <a:cs typeface="Merriweather"/>
                <a:sym typeface="Merriweather"/>
              </a:rPr>
              <a:t>Give A, B and C.</a:t>
            </a:r>
            <a:endParaRPr b="1" i="0" sz="2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p:txBody>
      </p:sp>
      <p:pic>
        <p:nvPicPr>
          <p:cNvPr id="789" name="Google Shape;789;g2634196d058_0_908"/>
          <p:cNvPicPr preferRelativeResize="0"/>
          <p:nvPr/>
        </p:nvPicPr>
        <p:blipFill rotWithShape="1">
          <a:blip r:embed="rId4">
            <a:alphaModFix/>
          </a:blip>
          <a:srcRect b="0" l="0" r="0" t="0"/>
          <a:stretch/>
        </p:blipFill>
        <p:spPr>
          <a:xfrm>
            <a:off x="6232450" y="4249100"/>
            <a:ext cx="2281399" cy="19339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a4165ac658_0_4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5" name="Google Shape;795;g2a4165ac658_0_4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6" name="Google Shape;796;g2a4165ac658_0_4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797" name="Google Shape;797;g2a4165ac658_0_4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798" name="Google Shape;798;g2a4165ac658_0_4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37. </a:t>
            </a:r>
            <a:endParaRPr b="0" i="0" sz="1400" u="none" cap="none" strike="noStrike">
              <a:solidFill>
                <a:srgbClr val="000000"/>
              </a:solidFill>
              <a:latin typeface="Arial"/>
              <a:ea typeface="Arial"/>
              <a:cs typeface="Arial"/>
              <a:sym typeface="Arial"/>
            </a:endParaRPr>
          </a:p>
        </p:txBody>
      </p:sp>
      <p:sp>
        <p:nvSpPr>
          <p:cNvPr id="799" name="Google Shape;799;g2a4165ac658_0_41"/>
          <p:cNvSpPr txBox="1"/>
          <p:nvPr/>
        </p:nvSpPr>
        <p:spPr>
          <a:xfrm>
            <a:off x="464950" y="845075"/>
            <a:ext cx="7772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1" i="0" sz="2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p:txBody>
      </p:sp>
      <p:pic>
        <p:nvPicPr>
          <p:cNvPr id="800" name="Google Shape;800;g2a4165ac658_0_41"/>
          <p:cNvPicPr preferRelativeResize="0"/>
          <p:nvPr/>
        </p:nvPicPr>
        <p:blipFill rotWithShape="1">
          <a:blip r:embed="rId4">
            <a:alphaModFix/>
          </a:blip>
          <a:srcRect b="0" l="0" r="0" t="0"/>
          <a:stretch/>
        </p:blipFill>
        <p:spPr>
          <a:xfrm>
            <a:off x="1115178" y="563902"/>
            <a:ext cx="6913648" cy="586057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g2634196d058_0_92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6" name="Google Shape;806;g2634196d058_0_92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7" name="Google Shape;807;g2634196d058_0_92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08" name="Google Shape;808;g2634196d058_0_92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09" name="Google Shape;809;g2634196d058_0_92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38. </a:t>
            </a:r>
            <a:endParaRPr b="0" i="0" sz="1400" u="none" cap="none" strike="noStrike">
              <a:solidFill>
                <a:srgbClr val="000000"/>
              </a:solidFill>
              <a:latin typeface="Arial"/>
              <a:ea typeface="Arial"/>
              <a:cs typeface="Arial"/>
              <a:sym typeface="Arial"/>
            </a:endParaRPr>
          </a:p>
        </p:txBody>
      </p:sp>
      <p:sp>
        <p:nvSpPr>
          <p:cNvPr id="810" name="Google Shape;810;g2634196d058_0_926"/>
          <p:cNvSpPr txBox="1"/>
          <p:nvPr/>
        </p:nvSpPr>
        <p:spPr>
          <a:xfrm>
            <a:off x="457200" y="1066800"/>
            <a:ext cx="7772400" cy="534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1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3100" u="none" cap="none" strike="noStrike">
                <a:solidFill>
                  <a:srgbClr val="262626"/>
                </a:solidFill>
                <a:highlight>
                  <a:srgbClr val="FFFFFF"/>
                </a:highlight>
                <a:latin typeface="Merriweather"/>
                <a:ea typeface="Merriweather"/>
                <a:cs typeface="Merriweather"/>
                <a:sym typeface="Merriweather"/>
              </a:rPr>
              <a:t>In the country of its origins, </a:t>
            </a:r>
            <a:r>
              <a:rPr b="0" i="1" lang="en-US" sz="3100" u="none" cap="none" strike="noStrike">
                <a:solidFill>
                  <a:srgbClr val="262626"/>
                </a:solidFill>
                <a:highlight>
                  <a:srgbClr val="FFFFFF"/>
                </a:highlight>
                <a:latin typeface="Merriweather"/>
                <a:ea typeface="Merriweather"/>
                <a:cs typeface="Merriweather"/>
                <a:sym typeface="Merriweather"/>
              </a:rPr>
              <a:t>tezhip </a:t>
            </a:r>
            <a:r>
              <a:rPr b="0" i="0" lang="en-US" sz="3100" u="none" cap="none" strike="noStrike">
                <a:solidFill>
                  <a:srgbClr val="262626"/>
                </a:solidFill>
                <a:highlight>
                  <a:srgbClr val="FFFFFF"/>
                </a:highlight>
                <a:latin typeface="Merriweather"/>
                <a:ea typeface="Merriweather"/>
                <a:cs typeface="Merriweather"/>
                <a:sym typeface="Merriweather"/>
              </a:rPr>
              <a:t>meaning</a:t>
            </a:r>
            <a:r>
              <a:rPr b="0" i="1" lang="en-US" sz="3100" u="none" cap="none" strike="noStrike">
                <a:solidFill>
                  <a:srgbClr val="262626"/>
                </a:solidFill>
                <a:highlight>
                  <a:srgbClr val="FFFFFF"/>
                </a:highlight>
                <a:latin typeface="Merriweather"/>
                <a:ea typeface="Merriweather"/>
                <a:cs typeface="Merriweather"/>
                <a:sym typeface="Merriweather"/>
              </a:rPr>
              <a:t> covering with gold</a:t>
            </a:r>
            <a:r>
              <a:rPr b="0" i="0" lang="en-US" sz="3100" u="none" cap="none" strike="noStrike">
                <a:solidFill>
                  <a:srgbClr val="262626"/>
                </a:solidFill>
                <a:highlight>
                  <a:srgbClr val="FFFFFF"/>
                </a:highlight>
                <a:latin typeface="Merriweather"/>
                <a:ea typeface="Merriweather"/>
                <a:cs typeface="Merriweather"/>
                <a:sym typeface="Merriweather"/>
              </a:rPr>
              <a:t> almost died out as an art form because it became incomprehensible as the result of a government decision in 1915. </a:t>
            </a:r>
            <a:endParaRPr b="0" i="0" sz="31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3100" u="none" cap="none" strike="noStrike">
                <a:solidFill>
                  <a:srgbClr val="262626"/>
                </a:solidFill>
                <a:highlight>
                  <a:srgbClr val="FFFFFF"/>
                </a:highlight>
                <a:latin typeface="Merriweather"/>
                <a:ea typeface="Merriweather"/>
                <a:cs typeface="Merriweather"/>
                <a:sym typeface="Merriweather"/>
              </a:rPr>
              <a:t>What does the art form involve? What decision? Which country?</a:t>
            </a:r>
            <a:endParaRPr b="1" i="0" sz="31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31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2a4165ac658_0_5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6" name="Google Shape;816;g2a4165ac658_0_5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7" name="Google Shape;817;g2a4165ac658_0_5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18" name="Google Shape;818;g2a4165ac658_0_51"/>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
        <p:nvSpPr>
          <p:cNvPr id="819" name="Google Shape;819;g2a4165ac658_0_51"/>
          <p:cNvSpPr txBox="1"/>
          <p:nvPr/>
        </p:nvSpPr>
        <p:spPr>
          <a:xfrm>
            <a:off x="533400" y="1524000"/>
            <a:ext cx="8153400" cy="483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p:txBody>
      </p:sp>
      <p:sp>
        <p:nvSpPr>
          <p:cNvPr id="820" name="Google Shape;820;g2a4165ac658_0_5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38. </a:t>
            </a:r>
            <a:endParaRPr b="0" i="0" sz="1400" u="none" cap="none" strike="noStrike">
              <a:solidFill>
                <a:srgbClr val="000000"/>
              </a:solidFill>
              <a:latin typeface="Arial"/>
              <a:ea typeface="Arial"/>
              <a:cs typeface="Arial"/>
              <a:sym typeface="Arial"/>
            </a:endParaRPr>
          </a:p>
        </p:txBody>
      </p:sp>
      <p:pic>
        <p:nvPicPr>
          <p:cNvPr id="821" name="Google Shape;821;g2a4165ac658_0_51"/>
          <p:cNvPicPr preferRelativeResize="0"/>
          <p:nvPr/>
        </p:nvPicPr>
        <p:blipFill rotWithShape="1">
          <a:blip r:embed="rId4">
            <a:alphaModFix/>
          </a:blip>
          <a:srcRect b="0" l="0" r="0" t="0"/>
          <a:stretch/>
        </p:blipFill>
        <p:spPr>
          <a:xfrm>
            <a:off x="180526" y="1038475"/>
            <a:ext cx="4462924" cy="4781026"/>
          </a:xfrm>
          <a:prstGeom prst="rect">
            <a:avLst/>
          </a:prstGeom>
          <a:noFill/>
          <a:ln>
            <a:noFill/>
          </a:ln>
        </p:spPr>
      </p:pic>
      <p:pic>
        <p:nvPicPr>
          <p:cNvPr id="822" name="Google Shape;822;g2a4165ac658_0_51"/>
          <p:cNvPicPr preferRelativeResize="0"/>
          <p:nvPr/>
        </p:nvPicPr>
        <p:blipFill rotWithShape="1">
          <a:blip r:embed="rId5">
            <a:alphaModFix/>
          </a:blip>
          <a:srcRect b="0" l="0" r="0" t="0"/>
          <a:stretch/>
        </p:blipFill>
        <p:spPr>
          <a:xfrm>
            <a:off x="4903000" y="2037075"/>
            <a:ext cx="4127173" cy="2783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2634196d058_0_9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g2634196d058_0_9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g2634196d058_0_9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49" name="Google Shape;149;g2634196d058_0_9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50" name="Google Shape;150;g2634196d058_0_9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2. </a:t>
            </a:r>
            <a:endParaRPr b="0" i="0" sz="1400" u="none" cap="none" strike="noStrike">
              <a:solidFill>
                <a:srgbClr val="000000"/>
              </a:solidFill>
              <a:latin typeface="Arial"/>
              <a:ea typeface="Arial"/>
              <a:cs typeface="Arial"/>
              <a:sym typeface="Arial"/>
            </a:endParaRPr>
          </a:p>
        </p:txBody>
      </p:sp>
      <p:sp>
        <p:nvSpPr>
          <p:cNvPr id="151" name="Google Shape;151;g2634196d058_0_96"/>
          <p:cNvSpPr txBox="1"/>
          <p:nvPr/>
        </p:nvSpPr>
        <p:spPr>
          <a:xfrm>
            <a:off x="457200" y="990600"/>
            <a:ext cx="86250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When Omar Sultan al Olama assumed this office in UAE in 2017, it was the first instance in the world that such a ministry has been created by the ruling Government. His primary role involves creating and fostering international efforts in responsibly governing certain technology and reflecting the UAE's vision on its ethical use.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What is this new ministry ?</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2634196d058_0_94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8" name="Google Shape;828;g2634196d058_0_94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9" name="Google Shape;829;g2634196d058_0_94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30" name="Google Shape;830;g2634196d058_0_94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31" name="Google Shape;831;g2634196d058_0_94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39. </a:t>
            </a:r>
            <a:endParaRPr b="0" i="0" sz="1400" u="none" cap="none" strike="noStrike">
              <a:solidFill>
                <a:srgbClr val="000000"/>
              </a:solidFill>
              <a:latin typeface="Arial"/>
              <a:ea typeface="Arial"/>
              <a:cs typeface="Arial"/>
              <a:sym typeface="Arial"/>
            </a:endParaRPr>
          </a:p>
        </p:txBody>
      </p:sp>
      <p:sp>
        <p:nvSpPr>
          <p:cNvPr id="832" name="Google Shape;832;g2634196d058_0_944"/>
          <p:cNvSpPr txBox="1"/>
          <p:nvPr/>
        </p:nvSpPr>
        <p:spPr>
          <a:xfrm>
            <a:off x="457200" y="990600"/>
            <a:ext cx="7772400" cy="595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1" i="1" lang="en-US" sz="3000" u="none" cap="none" strike="noStrike">
                <a:solidFill>
                  <a:srgbClr val="262626"/>
                </a:solidFill>
                <a:highlight>
                  <a:srgbClr val="FFFFFF"/>
                </a:highlight>
                <a:latin typeface="Merriweather"/>
                <a:ea typeface="Merriweather"/>
                <a:cs typeface="Merriweather"/>
                <a:sym typeface="Merriweather"/>
              </a:rPr>
              <a:t>Um pais, dois sistema</a:t>
            </a:r>
            <a:r>
              <a:rPr b="0" i="0" lang="en-US" sz="3000" u="none" cap="none" strike="noStrike">
                <a:solidFill>
                  <a:srgbClr val="262626"/>
                </a:solidFill>
                <a:highlight>
                  <a:srgbClr val="FFFFFF"/>
                </a:highlight>
                <a:latin typeface="Merriweather"/>
                <a:ea typeface="Merriweather"/>
                <a:cs typeface="Merriweather"/>
                <a:sym typeface="Merriweather"/>
              </a:rPr>
              <a:t> is the Portuguese equivalent of an idea broached in 1979 to A; it was rejected with a counter offer.</a:t>
            </a:r>
            <a:endParaRPr b="0" i="0" sz="30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0" i="0" lang="en-US" sz="3000" u="none" cap="none" strike="noStrike">
                <a:solidFill>
                  <a:srgbClr val="262626"/>
                </a:solidFill>
                <a:highlight>
                  <a:srgbClr val="FFFFFF"/>
                </a:highlight>
                <a:latin typeface="Merriweather"/>
                <a:ea typeface="Merriweather"/>
                <a:cs typeface="Merriweather"/>
                <a:sym typeface="Merriweather"/>
              </a:rPr>
              <a:t> It was revived a decade later in anticipation of two events B and C, and continues to be in place, sort of. </a:t>
            </a:r>
            <a:endParaRPr b="0" i="0" sz="30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3000" u="none" cap="none" strike="noStrike">
                <a:solidFill>
                  <a:srgbClr val="262626"/>
                </a:solidFill>
                <a:highlight>
                  <a:srgbClr val="FFFFFF"/>
                </a:highlight>
                <a:latin typeface="Merriweather"/>
                <a:ea typeface="Merriweather"/>
                <a:cs typeface="Merriweather"/>
                <a:sym typeface="Merriweather"/>
              </a:rPr>
              <a:t>Either name A or the idea, and give us B and C.</a:t>
            </a:r>
            <a:endParaRPr b="1" i="0" sz="30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30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2634196d058_0_1061"/>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8" name="Google Shape;838;g2634196d058_0_1061"/>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9" name="Google Shape;839;g2634196d058_0_1061"/>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40" name="Google Shape;840;g2634196d058_0_1061"/>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41" name="Google Shape;841;g2634196d058_0_1061"/>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40. </a:t>
            </a:r>
            <a:endParaRPr b="0" i="0" sz="1400" u="none" cap="none" strike="noStrike">
              <a:solidFill>
                <a:srgbClr val="000000"/>
              </a:solidFill>
              <a:latin typeface="Arial"/>
              <a:ea typeface="Arial"/>
              <a:cs typeface="Arial"/>
              <a:sym typeface="Arial"/>
            </a:endParaRPr>
          </a:p>
        </p:txBody>
      </p:sp>
      <p:sp>
        <p:nvSpPr>
          <p:cNvPr id="842" name="Google Shape;842;g2634196d058_0_1061"/>
          <p:cNvSpPr txBox="1"/>
          <p:nvPr/>
        </p:nvSpPr>
        <p:spPr>
          <a:xfrm>
            <a:off x="457200" y="990600"/>
            <a:ext cx="7772400" cy="500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Merriweather"/>
                <a:ea typeface="Merriweather"/>
                <a:cs typeface="Merriweather"/>
                <a:sym typeface="Merriweather"/>
              </a:rPr>
              <a:t>A-B</a:t>
            </a:r>
            <a:endParaRPr b="1"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In 1988, A was commissioned to write his country B’s Declaration of Independence, and began by calling it ‘the birthplace of the three monotheistic faiths’.</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A had begun life as a writer for the national communist party </a:t>
            </a:r>
            <a:r>
              <a:rPr b="1" i="0" lang="en-US" sz="2900" u="none" cap="none" strike="noStrike">
                <a:solidFill>
                  <a:schemeClr val="dk1"/>
                </a:solidFill>
                <a:latin typeface="Merriweather"/>
                <a:ea typeface="Merriweather"/>
                <a:cs typeface="Merriweather"/>
                <a:sym typeface="Merriweather"/>
              </a:rPr>
              <a:t>Rakah</a:t>
            </a:r>
            <a:r>
              <a:rPr b="0" i="0" lang="en-US" sz="2900" u="none" cap="none" strike="noStrike">
                <a:solidFill>
                  <a:schemeClr val="dk1"/>
                </a:solidFill>
                <a:latin typeface="Merriweather"/>
                <a:ea typeface="Merriweather"/>
                <a:cs typeface="Merriweather"/>
                <a:sym typeface="Merriweather"/>
              </a:rPr>
              <a:t> and went on to become the most celebrated poet from that country. </a:t>
            </a:r>
            <a:r>
              <a:rPr b="1" i="0" lang="en-US" sz="2900" u="none" cap="none" strike="noStrike">
                <a:solidFill>
                  <a:schemeClr val="dk1"/>
                </a:solidFill>
                <a:latin typeface="Merriweather"/>
                <a:ea typeface="Merriweather"/>
                <a:cs typeface="Merriweather"/>
                <a:sym typeface="Merriweather"/>
              </a:rPr>
              <a:t>Name A and the country B.</a:t>
            </a:r>
            <a:endParaRPr b="1" i="0" sz="29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634196d058_0_107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2634196d058_0_107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9" name="Google Shape;849;g2634196d058_0_107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50" name="Google Shape;850;g2634196d058_0_107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51" name="Google Shape;851;g2634196d058_0_107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40. </a:t>
            </a:r>
            <a:endParaRPr b="0" i="0" sz="1400" u="none" cap="none" strike="noStrike">
              <a:solidFill>
                <a:srgbClr val="000000"/>
              </a:solidFill>
              <a:latin typeface="Arial"/>
              <a:ea typeface="Arial"/>
              <a:cs typeface="Arial"/>
              <a:sym typeface="Arial"/>
            </a:endParaRPr>
          </a:p>
        </p:txBody>
      </p:sp>
      <p:sp>
        <p:nvSpPr>
          <p:cNvPr id="852" name="Google Shape;852;g2634196d058_0_1070"/>
          <p:cNvSpPr txBox="1"/>
          <p:nvPr/>
        </p:nvSpPr>
        <p:spPr>
          <a:xfrm>
            <a:off x="457200" y="990600"/>
            <a:ext cx="4427700" cy="469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Merriweather"/>
                <a:ea typeface="Merriweather"/>
                <a:cs typeface="Merriweather"/>
                <a:sym typeface="Merriweather"/>
              </a:rPr>
              <a:t>C.</a:t>
            </a:r>
            <a:endParaRPr b="1" i="0" sz="2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Merriweather"/>
                <a:ea typeface="Merriweather"/>
                <a:cs typeface="Merriweather"/>
                <a:sym typeface="Merriweather"/>
              </a:rPr>
              <a:t>The person wearing a cap was famously described as a Professor of Terror years before this symbolic July 2000 act.</a:t>
            </a:r>
            <a:endParaRPr b="0" i="0" sz="2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Merriweather"/>
                <a:ea typeface="Merriweather"/>
                <a:cs typeface="Merriweather"/>
                <a:sym typeface="Merriweather"/>
              </a:rPr>
              <a:t>Identify this Conrad scholar, and creator of the West-Eastern Divan Orchestra who also translated A’s Declaration into English.</a:t>
            </a:r>
            <a:endParaRPr b="0" i="0" sz="2300" u="none" cap="none" strike="noStrike">
              <a:solidFill>
                <a:schemeClr val="dk1"/>
              </a:solidFill>
              <a:latin typeface="Merriweather"/>
              <a:ea typeface="Merriweather"/>
              <a:cs typeface="Merriweather"/>
              <a:sym typeface="Merriweather"/>
            </a:endParaRPr>
          </a:p>
        </p:txBody>
      </p:sp>
      <p:pic>
        <p:nvPicPr>
          <p:cNvPr id="853" name="Google Shape;853;g2634196d058_0_1070"/>
          <p:cNvPicPr preferRelativeResize="0"/>
          <p:nvPr/>
        </p:nvPicPr>
        <p:blipFill rotWithShape="1">
          <a:blip r:embed="rId4">
            <a:alphaModFix/>
          </a:blip>
          <a:srcRect b="0" l="0" r="0" t="0"/>
          <a:stretch/>
        </p:blipFill>
        <p:spPr>
          <a:xfrm>
            <a:off x="5105402" y="714225"/>
            <a:ext cx="3855000" cy="507795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2634196d058_0_81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9" name="Google Shape;859;g2634196d058_0_81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0" name="Google Shape;860;g2634196d058_0_812"/>
          <p:cNvSpPr txBox="1"/>
          <p:nvPr>
            <p:ph type="ctrTitle"/>
          </p:nvPr>
        </p:nvSpPr>
        <p:spPr>
          <a:xfrm>
            <a:off x="0" y="533400"/>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5000"/>
              <a:t>ASIASWEEP</a:t>
            </a:r>
            <a:endParaRPr b="1" sz="5000"/>
          </a:p>
          <a:p>
            <a:pPr indent="0" lvl="0" marL="0" rtl="0" algn="ctr">
              <a:lnSpc>
                <a:spcPct val="100000"/>
              </a:lnSpc>
              <a:spcBef>
                <a:spcPts val="0"/>
              </a:spcBef>
              <a:spcAft>
                <a:spcPts val="0"/>
              </a:spcAft>
              <a:buClr>
                <a:schemeClr val="dk1"/>
              </a:buClr>
              <a:buSzPct val="100000"/>
              <a:buFont typeface="Calibri"/>
              <a:buNone/>
            </a:pPr>
            <a:r>
              <a:rPr b="1" lang="en-US" sz="5000"/>
              <a:t>SECTION IV</a:t>
            </a:r>
            <a:endParaRPr b="1" sz="5000"/>
          </a:p>
          <a:p>
            <a:pPr indent="0" lvl="0" marL="0" rtl="0" algn="ctr">
              <a:lnSpc>
                <a:spcPct val="100000"/>
              </a:lnSpc>
              <a:spcBef>
                <a:spcPts val="0"/>
              </a:spcBef>
              <a:spcAft>
                <a:spcPts val="0"/>
              </a:spcAft>
              <a:buClr>
                <a:schemeClr val="dk1"/>
              </a:buClr>
              <a:buSzPct val="125000"/>
              <a:buFont typeface="Calibri"/>
              <a:buNone/>
            </a:pPr>
            <a:r>
              <a:t/>
            </a:r>
            <a:endParaRPr i="1" sz="4000"/>
          </a:p>
        </p:txBody>
      </p:sp>
      <p:sp>
        <p:nvSpPr>
          <p:cNvPr id="861" name="Google Shape;861;g2634196d058_0_812"/>
          <p:cNvSpPr txBox="1"/>
          <p:nvPr>
            <p:ph idx="1" type="subTitle"/>
          </p:nvPr>
        </p:nvSpPr>
        <p:spPr>
          <a:xfrm>
            <a:off x="71450" y="3026575"/>
            <a:ext cx="9144000" cy="1676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153E"/>
              </a:buClr>
              <a:buSzPts val="3000"/>
              <a:buNone/>
            </a:pPr>
            <a:r>
              <a:rPr b="1" lang="en-US" sz="2900">
                <a:solidFill>
                  <a:srgbClr val="00153E"/>
                </a:solidFill>
              </a:rPr>
              <a:t>RULES</a:t>
            </a:r>
            <a:endParaRPr b="1" sz="2900">
              <a:solidFill>
                <a:srgbClr val="00153E"/>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Azed</a:t>
            </a:r>
            <a:endParaRPr sz="2900">
              <a:solidFill>
                <a:schemeClr val="dk1"/>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One question with five linked parts</a:t>
            </a:r>
            <a:endParaRPr sz="2900">
              <a:solidFill>
                <a:schemeClr val="dk1"/>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Please follow the suggested order for parts ABCDE</a:t>
            </a:r>
            <a:endParaRPr sz="2900">
              <a:solidFill>
                <a:srgbClr val="00153E"/>
              </a:solidFill>
            </a:endParaRPr>
          </a:p>
        </p:txBody>
      </p:sp>
      <p:sp>
        <p:nvSpPr>
          <p:cNvPr id="862" name="Google Shape;862;g2634196d058_0_81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63" name="Google Shape;863;g2634196d058_0_812"/>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2634196d058_0_89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9" name="Google Shape;869;g2634196d058_0_89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0" name="Google Shape;870;g2634196d058_0_89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71" name="Google Shape;871;g2634196d058_0_89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72" name="Google Shape;872;g2634196d058_0_89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41. </a:t>
            </a:r>
            <a:endParaRPr b="0" i="0" sz="1400" u="none" cap="none" strike="noStrike">
              <a:solidFill>
                <a:srgbClr val="000000"/>
              </a:solidFill>
              <a:latin typeface="Arial"/>
              <a:ea typeface="Arial"/>
              <a:cs typeface="Arial"/>
              <a:sym typeface="Arial"/>
            </a:endParaRPr>
          </a:p>
        </p:txBody>
      </p:sp>
      <p:sp>
        <p:nvSpPr>
          <p:cNvPr id="873" name="Google Shape;873;g2634196d058_0_890"/>
          <p:cNvSpPr txBox="1"/>
          <p:nvPr/>
        </p:nvSpPr>
        <p:spPr>
          <a:xfrm>
            <a:off x="457200" y="990600"/>
            <a:ext cx="8498100" cy="280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rPr b="0" i="0" lang="en-US" sz="2000" u="none" cap="none" strike="noStrike">
                <a:solidFill>
                  <a:schemeClr val="dk1"/>
                </a:solidFill>
                <a:latin typeface="Merriweather"/>
                <a:ea typeface="Merriweather"/>
                <a:cs typeface="Merriweather"/>
                <a:sym typeface="Merriweather"/>
              </a:rPr>
              <a:t>A.</a:t>
            </a:r>
            <a:endParaRPr b="0" i="0" sz="2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rgbClr val="262626"/>
                </a:solidFill>
                <a:highlight>
                  <a:srgbClr val="FFFFFF"/>
                </a:highlight>
                <a:latin typeface="Merriweather"/>
                <a:ea typeface="Merriweather"/>
                <a:cs typeface="Merriweather"/>
                <a:sym typeface="Merriweather"/>
              </a:rPr>
              <a:t>This entity that flourished till 1796 is often called the world’s first MNC, and was administered by a set of seventeen lords drawn from  four cities in Europe</a:t>
            </a:r>
            <a:r>
              <a:rPr b="1" i="0" lang="en-US" sz="2000" u="none" cap="none" strike="noStrike">
                <a:solidFill>
                  <a:srgbClr val="262626"/>
                </a:solidFill>
                <a:highlight>
                  <a:srgbClr val="FFFFFF"/>
                </a:highlight>
                <a:latin typeface="Merriweather"/>
                <a:ea typeface="Merriweather"/>
                <a:cs typeface="Merriweather"/>
                <a:sym typeface="Merriweather"/>
              </a:rPr>
              <a:t>. Identify this entity A.</a:t>
            </a:r>
            <a:endParaRPr b="1" i="0" sz="20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3600" u="none" cap="none" strike="noStrike">
              <a:solidFill>
                <a:schemeClr val="dk1"/>
              </a:solidFill>
              <a:latin typeface="Merriweather"/>
              <a:ea typeface="Merriweather"/>
              <a:cs typeface="Merriweather"/>
              <a:sym typeface="Merriweather"/>
            </a:endParaRPr>
          </a:p>
        </p:txBody>
      </p:sp>
      <p:pic>
        <p:nvPicPr>
          <p:cNvPr id="874" name="Google Shape;874;g2634196d058_0_890"/>
          <p:cNvPicPr preferRelativeResize="0"/>
          <p:nvPr/>
        </p:nvPicPr>
        <p:blipFill rotWithShape="1">
          <a:blip r:embed="rId4">
            <a:alphaModFix/>
          </a:blip>
          <a:srcRect b="0" l="0" r="0" t="0"/>
          <a:stretch/>
        </p:blipFill>
        <p:spPr>
          <a:xfrm>
            <a:off x="2443000" y="3049525"/>
            <a:ext cx="4698600" cy="31226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2634196d058_0_1089"/>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0" name="Google Shape;880;g2634196d058_0_1089"/>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1" name="Google Shape;881;g2634196d058_0_1089"/>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82" name="Google Shape;882;g2634196d058_0_1089"/>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83" name="Google Shape;883;g2634196d058_0_1089"/>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42. </a:t>
            </a:r>
            <a:endParaRPr b="0" i="0" sz="1400" u="none" cap="none" strike="noStrike">
              <a:solidFill>
                <a:srgbClr val="000000"/>
              </a:solidFill>
              <a:latin typeface="Arial"/>
              <a:ea typeface="Arial"/>
              <a:cs typeface="Arial"/>
              <a:sym typeface="Arial"/>
            </a:endParaRPr>
          </a:p>
        </p:txBody>
      </p:sp>
      <p:sp>
        <p:nvSpPr>
          <p:cNvPr id="884" name="Google Shape;884;g2634196d058_0_1089"/>
          <p:cNvSpPr txBox="1"/>
          <p:nvPr/>
        </p:nvSpPr>
        <p:spPr>
          <a:xfrm>
            <a:off x="457200" y="990600"/>
            <a:ext cx="7772400" cy="42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44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2650" u="none" cap="none" strike="noStrike">
                <a:solidFill>
                  <a:srgbClr val="262626"/>
                </a:solidFill>
                <a:highlight>
                  <a:srgbClr val="FFFFFF"/>
                </a:highlight>
                <a:latin typeface="Merriweather"/>
                <a:ea typeface="Merriweather"/>
                <a:cs typeface="Merriweather"/>
                <a:sym typeface="Merriweather"/>
              </a:rPr>
              <a:t>B. They set up </a:t>
            </a:r>
            <a:r>
              <a:rPr b="1" i="0" lang="en-US" sz="2650" u="none" cap="none" strike="noStrike">
                <a:solidFill>
                  <a:srgbClr val="262626"/>
                </a:solidFill>
                <a:highlight>
                  <a:srgbClr val="FFFFFF"/>
                </a:highlight>
                <a:latin typeface="Merriweather"/>
                <a:ea typeface="Merriweather"/>
                <a:cs typeface="Merriweather"/>
                <a:sym typeface="Merriweather"/>
              </a:rPr>
              <a:t>a planned capital city B</a:t>
            </a:r>
            <a:r>
              <a:rPr b="0" i="0" lang="en-US" sz="2650" u="none" cap="none" strike="noStrike">
                <a:solidFill>
                  <a:srgbClr val="262626"/>
                </a:solidFill>
                <a:highlight>
                  <a:srgbClr val="FFFFFF"/>
                </a:highlight>
                <a:latin typeface="Merriweather"/>
                <a:ea typeface="Merriweather"/>
                <a:cs typeface="Merriweather"/>
                <a:sym typeface="Merriweather"/>
              </a:rPr>
              <a:t>, complete with canals, and named it after a region between the Rhine and the Meuse where an ancestral tribe had settled down. </a:t>
            </a:r>
            <a:endParaRPr b="0" i="0" sz="26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2650" u="none" cap="none" strike="noStrike">
                <a:solidFill>
                  <a:srgbClr val="262626"/>
                </a:solidFill>
                <a:highlight>
                  <a:srgbClr val="FFFFFF"/>
                </a:highlight>
                <a:latin typeface="Merriweather"/>
                <a:ea typeface="Merriweather"/>
                <a:cs typeface="Merriweather"/>
                <a:sym typeface="Merriweather"/>
              </a:rPr>
              <a:t>What did they call this city?  </a:t>
            </a:r>
            <a:endParaRPr b="1" i="0" sz="26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44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2634196d058_0_1098"/>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0" name="Google Shape;890;g2634196d058_0_1098"/>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1" name="Google Shape;891;g2634196d058_0_1098"/>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892" name="Google Shape;892;g2634196d058_0_1098"/>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893" name="Google Shape;893;g2634196d058_0_1098"/>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43. </a:t>
            </a:r>
            <a:endParaRPr b="0" i="0" sz="1400" u="none" cap="none" strike="noStrike">
              <a:solidFill>
                <a:srgbClr val="000000"/>
              </a:solidFill>
              <a:latin typeface="Arial"/>
              <a:ea typeface="Arial"/>
              <a:cs typeface="Arial"/>
              <a:sym typeface="Arial"/>
            </a:endParaRPr>
          </a:p>
        </p:txBody>
      </p:sp>
      <p:sp>
        <p:nvSpPr>
          <p:cNvPr id="894" name="Google Shape;894;g2634196d058_0_1098"/>
          <p:cNvSpPr txBox="1"/>
          <p:nvPr/>
        </p:nvSpPr>
        <p:spPr>
          <a:xfrm>
            <a:off x="457200" y="990600"/>
            <a:ext cx="7772400" cy="55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2450" u="none" cap="none" strike="noStrike">
                <a:solidFill>
                  <a:srgbClr val="262626"/>
                </a:solidFill>
                <a:highlight>
                  <a:srgbClr val="FFFFFF"/>
                </a:highlight>
                <a:latin typeface="Merriweather"/>
                <a:ea typeface="Merriweather"/>
                <a:cs typeface="Merriweather"/>
                <a:sym typeface="Merriweather"/>
              </a:rPr>
              <a:t>C; The entity’s profits came from the Maluku region. It  kept trying to badger the Portuguese for control of commodities specific to two islands. </a:t>
            </a:r>
            <a:r>
              <a:rPr b="1" i="0" lang="en-US" sz="2450" u="none" cap="none" strike="noStrike">
                <a:solidFill>
                  <a:srgbClr val="262626"/>
                </a:solidFill>
                <a:highlight>
                  <a:srgbClr val="FFFFFF"/>
                </a:highlight>
                <a:latin typeface="Merriweather"/>
                <a:ea typeface="Merriweather"/>
                <a:cs typeface="Merriweather"/>
                <a:sym typeface="Merriweather"/>
              </a:rPr>
              <a:t>One of the islands was C, </a:t>
            </a:r>
            <a:r>
              <a:rPr b="0" i="0" lang="en-US" sz="2450" u="none" cap="none" strike="noStrike">
                <a:solidFill>
                  <a:srgbClr val="262626"/>
                </a:solidFill>
                <a:highlight>
                  <a:srgbClr val="FFFFFF"/>
                </a:highlight>
                <a:latin typeface="Merriweather"/>
                <a:ea typeface="Merriweather"/>
                <a:cs typeface="Merriweather"/>
                <a:sym typeface="Merriweather"/>
              </a:rPr>
              <a:t>well known for the best quality in a commodity locally called </a:t>
            </a:r>
            <a:r>
              <a:rPr b="0" i="1" lang="en-US" sz="2450" u="none" cap="none" strike="noStrike">
                <a:solidFill>
                  <a:srgbClr val="262626"/>
                </a:solidFill>
                <a:highlight>
                  <a:srgbClr val="FFFFFF"/>
                </a:highlight>
                <a:latin typeface="Merriweather"/>
                <a:ea typeface="Merriweather"/>
                <a:cs typeface="Merriweather"/>
                <a:sym typeface="Merriweather"/>
              </a:rPr>
              <a:t>cendana</a:t>
            </a:r>
            <a:r>
              <a:rPr b="0" i="0" lang="en-US" sz="2450" u="none" cap="none" strike="noStrike">
                <a:solidFill>
                  <a:srgbClr val="262626"/>
                </a:solidFill>
                <a:highlight>
                  <a:srgbClr val="FFFFFF"/>
                </a:highlight>
                <a:latin typeface="Merriweather"/>
                <a:ea typeface="Merriweather"/>
                <a:cs typeface="Merriweather"/>
                <a:sym typeface="Merriweather"/>
              </a:rPr>
              <a:t>.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2450" u="none" cap="none" strike="noStrike">
                <a:solidFill>
                  <a:srgbClr val="262626"/>
                </a:solidFill>
                <a:highlight>
                  <a:srgbClr val="FFFFFF"/>
                </a:highlight>
                <a:latin typeface="Merriweather"/>
                <a:ea typeface="Merriweather"/>
                <a:cs typeface="Merriweather"/>
                <a:sym typeface="Merriweather"/>
              </a:rPr>
              <a:t>Name either the commodity or the island for C. </a:t>
            </a:r>
            <a:endParaRPr b="1"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2634196d058_0_110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0" name="Google Shape;900;g2634196d058_0_110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1" name="Google Shape;901;g2634196d058_0_110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02" name="Google Shape;902;g2634196d058_0_110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03" name="Google Shape;903;g2634196d058_0_110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44. </a:t>
            </a:r>
            <a:endParaRPr b="0" i="0" sz="1400" u="none" cap="none" strike="noStrike">
              <a:solidFill>
                <a:srgbClr val="000000"/>
              </a:solidFill>
              <a:latin typeface="Arial"/>
              <a:ea typeface="Arial"/>
              <a:cs typeface="Arial"/>
              <a:sym typeface="Arial"/>
            </a:endParaRPr>
          </a:p>
        </p:txBody>
      </p:sp>
      <p:sp>
        <p:nvSpPr>
          <p:cNvPr id="904" name="Google Shape;904;g2634196d058_0_1107"/>
          <p:cNvSpPr txBox="1"/>
          <p:nvPr/>
        </p:nvSpPr>
        <p:spPr>
          <a:xfrm>
            <a:off x="457200" y="990600"/>
            <a:ext cx="7772400" cy="492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3200" u="none" cap="none" strike="noStrike">
                <a:solidFill>
                  <a:srgbClr val="262626"/>
                </a:solidFill>
                <a:highlight>
                  <a:srgbClr val="FFFFFF"/>
                </a:highlight>
                <a:latin typeface="Merriweather"/>
                <a:ea typeface="Merriweather"/>
                <a:cs typeface="Merriweather"/>
                <a:sym typeface="Merriweather"/>
              </a:rPr>
              <a:t>D. A were more successful in dislodging the Portuguese in the other island, Sri Lanka. </a:t>
            </a:r>
            <a:endParaRPr b="0" i="0" sz="32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t/>
            </a:r>
            <a:endParaRPr b="0" i="0" sz="32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3200" u="none" cap="none" strike="noStrike">
                <a:solidFill>
                  <a:srgbClr val="262626"/>
                </a:solidFill>
                <a:highlight>
                  <a:srgbClr val="FFFFFF"/>
                </a:highlight>
                <a:latin typeface="Merriweather"/>
                <a:ea typeface="Merriweather"/>
                <a:cs typeface="Merriweather"/>
                <a:sym typeface="Merriweather"/>
              </a:rPr>
              <a:t>What prized commodity D fuelled this rivalry?</a:t>
            </a:r>
            <a:endParaRPr b="1" i="0" sz="32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2634196d058_0_1116"/>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0" name="Google Shape;910;g2634196d058_0_1116"/>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1" name="Google Shape;911;g2634196d058_0_1116"/>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12" name="Google Shape;912;g2634196d058_0_1116"/>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13" name="Google Shape;913;g2634196d058_0_1116"/>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45. </a:t>
            </a:r>
            <a:endParaRPr b="0" i="0" sz="1400" u="none" cap="none" strike="noStrike">
              <a:solidFill>
                <a:srgbClr val="000000"/>
              </a:solidFill>
              <a:latin typeface="Arial"/>
              <a:ea typeface="Arial"/>
              <a:cs typeface="Arial"/>
              <a:sym typeface="Arial"/>
            </a:endParaRPr>
          </a:p>
        </p:txBody>
      </p:sp>
      <p:sp>
        <p:nvSpPr>
          <p:cNvPr id="914" name="Google Shape;914;g2634196d058_0_1116"/>
          <p:cNvSpPr txBox="1"/>
          <p:nvPr/>
        </p:nvSpPr>
        <p:spPr>
          <a:xfrm>
            <a:off x="457200" y="990600"/>
            <a:ext cx="7772400" cy="55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2450" u="none" cap="none" strike="noStrike">
                <a:solidFill>
                  <a:srgbClr val="262626"/>
                </a:solidFill>
                <a:highlight>
                  <a:srgbClr val="FFFFFF"/>
                </a:highlight>
                <a:latin typeface="Merriweather"/>
                <a:ea typeface="Merriweather"/>
                <a:cs typeface="Merriweather"/>
                <a:sym typeface="Merriweather"/>
              </a:rPr>
              <a:t>E. A’s ascendance in our part of the world  was centred around the control of a seaboard town on the east coast, near Madras.  In 1741, they suffered a crushing defeat off another small town a little more to the south.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2450" u="none" cap="none" strike="noStrike">
                <a:solidFill>
                  <a:srgbClr val="262626"/>
                </a:solidFill>
                <a:highlight>
                  <a:srgbClr val="FFFFFF"/>
                </a:highlight>
                <a:latin typeface="Merriweather"/>
                <a:ea typeface="Merriweather"/>
                <a:cs typeface="Merriweather"/>
                <a:sym typeface="Merriweather"/>
              </a:rPr>
              <a:t>Name either their trading centre, or the Indian ruler who defeated them.</a:t>
            </a:r>
            <a:endParaRPr b="1"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634196d058_0_82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0" name="Google Shape;920;g2634196d058_0_82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1" name="Google Shape;921;g2634196d058_0_823"/>
          <p:cNvSpPr txBox="1"/>
          <p:nvPr>
            <p:ph type="ctrTitle"/>
          </p:nvPr>
        </p:nvSpPr>
        <p:spPr>
          <a:xfrm>
            <a:off x="0" y="533400"/>
            <a:ext cx="9144000" cy="1981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5000"/>
              <a:t>ASIASWEEP</a:t>
            </a:r>
            <a:endParaRPr b="1" sz="5000"/>
          </a:p>
          <a:p>
            <a:pPr indent="0" lvl="0" marL="0" rtl="0" algn="ctr">
              <a:lnSpc>
                <a:spcPct val="100000"/>
              </a:lnSpc>
              <a:spcBef>
                <a:spcPts val="0"/>
              </a:spcBef>
              <a:spcAft>
                <a:spcPts val="0"/>
              </a:spcAft>
              <a:buClr>
                <a:schemeClr val="dk1"/>
              </a:buClr>
              <a:buSzPct val="100000"/>
              <a:buFont typeface="Calibri"/>
              <a:buNone/>
            </a:pPr>
            <a:r>
              <a:rPr b="1" lang="en-US" sz="5000"/>
              <a:t>SECTION V</a:t>
            </a:r>
            <a:endParaRPr b="1" sz="5000"/>
          </a:p>
          <a:p>
            <a:pPr indent="0" lvl="0" marL="0" rtl="0" algn="ctr">
              <a:lnSpc>
                <a:spcPct val="100000"/>
              </a:lnSpc>
              <a:spcBef>
                <a:spcPts val="0"/>
              </a:spcBef>
              <a:spcAft>
                <a:spcPts val="0"/>
              </a:spcAft>
              <a:buClr>
                <a:schemeClr val="dk1"/>
              </a:buClr>
              <a:buSzPct val="125000"/>
              <a:buFont typeface="Calibri"/>
              <a:buNone/>
            </a:pPr>
            <a:r>
              <a:t/>
            </a:r>
            <a:endParaRPr i="1" sz="4000"/>
          </a:p>
        </p:txBody>
      </p:sp>
      <p:sp>
        <p:nvSpPr>
          <p:cNvPr id="922" name="Google Shape;922;g2634196d058_0_823"/>
          <p:cNvSpPr txBox="1"/>
          <p:nvPr>
            <p:ph idx="1" type="subTitle"/>
          </p:nvPr>
        </p:nvSpPr>
        <p:spPr>
          <a:xfrm>
            <a:off x="0" y="3581400"/>
            <a:ext cx="9144000" cy="2478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153E"/>
              </a:buClr>
              <a:buSzPts val="3000"/>
              <a:buNone/>
            </a:pPr>
            <a:r>
              <a:rPr b="1" lang="en-US" sz="2900">
                <a:solidFill>
                  <a:srgbClr val="00153E"/>
                </a:solidFill>
              </a:rPr>
              <a:t>RULES</a:t>
            </a:r>
            <a:endParaRPr b="1" sz="2900">
              <a:solidFill>
                <a:srgbClr val="00153E"/>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05 questions</a:t>
            </a:r>
            <a:endParaRPr sz="2900">
              <a:solidFill>
                <a:schemeClr val="dk1"/>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Take a guess on the theme connecting them</a:t>
            </a:r>
            <a:endParaRPr sz="2900">
              <a:solidFill>
                <a:schemeClr val="dk1"/>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One bonus point for cracking theme</a:t>
            </a:r>
            <a:endParaRPr sz="2900">
              <a:solidFill>
                <a:schemeClr val="dk1"/>
              </a:solidFill>
            </a:endParaRPr>
          </a:p>
          <a:p>
            <a:pPr indent="0" lvl="0" marL="0" rtl="0" algn="ctr">
              <a:lnSpc>
                <a:spcPct val="100000"/>
              </a:lnSpc>
              <a:spcBef>
                <a:spcPts val="0"/>
              </a:spcBef>
              <a:spcAft>
                <a:spcPts val="0"/>
              </a:spcAft>
              <a:buClr>
                <a:schemeClr val="dk1"/>
              </a:buClr>
              <a:buSzPts val="5000"/>
              <a:buNone/>
            </a:pPr>
            <a:r>
              <a:rPr lang="en-US" sz="2900">
                <a:solidFill>
                  <a:schemeClr val="dk1"/>
                </a:solidFill>
              </a:rPr>
              <a:t>No negatives; enter guess at No. 51.</a:t>
            </a:r>
            <a:endParaRPr sz="2900">
              <a:solidFill>
                <a:schemeClr val="dk1"/>
              </a:solidFill>
            </a:endParaRPr>
          </a:p>
        </p:txBody>
      </p:sp>
      <p:sp>
        <p:nvSpPr>
          <p:cNvPr id="923" name="Google Shape;923;g2634196d058_0_82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24" name="Google Shape;924;g2634196d058_0_823"/>
          <p:cNvPicPr preferRelativeResize="0"/>
          <p:nvPr/>
        </p:nvPicPr>
        <p:blipFill rotWithShape="1">
          <a:blip r:embed="rId3">
            <a:alphaModFix/>
          </a:blip>
          <a:srcRect b="0" l="0" r="0" t="0"/>
          <a:stretch/>
        </p:blipFill>
        <p:spPr>
          <a:xfrm>
            <a:off x="8351743" y="6400800"/>
            <a:ext cx="792258"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634196d058_0_11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g2634196d058_0_11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g2634196d058_0_11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59" name="Google Shape;159;g2634196d058_0_11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60" name="Google Shape;160;g2634196d058_0_11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 </a:t>
            </a:r>
            <a:endParaRPr b="0" i="0" sz="1400" u="none" cap="none" strike="noStrike">
              <a:solidFill>
                <a:srgbClr val="000000"/>
              </a:solidFill>
              <a:latin typeface="Arial"/>
              <a:ea typeface="Arial"/>
              <a:cs typeface="Arial"/>
              <a:sym typeface="Arial"/>
            </a:endParaRPr>
          </a:p>
        </p:txBody>
      </p:sp>
      <p:sp>
        <p:nvSpPr>
          <p:cNvPr id="161" name="Google Shape;161;g2634196d058_0_114"/>
          <p:cNvSpPr txBox="1"/>
          <p:nvPr/>
        </p:nvSpPr>
        <p:spPr>
          <a:xfrm>
            <a:off x="228600" y="691975"/>
            <a:ext cx="86868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erriweather"/>
                <a:ea typeface="Merriweather"/>
                <a:cs typeface="Merriweather"/>
                <a:sym typeface="Merriweather"/>
              </a:rPr>
              <a:t>In the women's 100-meter hurdles final at the Hangzhou Asian Games 2023, Chinese athletes Lin Yuwei and Wu Yanni found themselves in a poignant embrace. However, the image faced a bizarre censorship on the Chinese social media. Why ?</a:t>
            </a:r>
            <a:endParaRPr b="1" i="0" sz="3200" u="none" cap="none" strike="noStrike">
              <a:solidFill>
                <a:schemeClr val="dk1"/>
              </a:solidFill>
              <a:latin typeface="Arial"/>
              <a:ea typeface="Arial"/>
              <a:cs typeface="Arial"/>
              <a:sym typeface="Arial"/>
            </a:endParaRPr>
          </a:p>
        </p:txBody>
      </p:sp>
      <p:pic>
        <p:nvPicPr>
          <p:cNvPr id="162" name="Google Shape;162;g2634196d058_0_114"/>
          <p:cNvPicPr preferRelativeResize="0"/>
          <p:nvPr/>
        </p:nvPicPr>
        <p:blipFill rotWithShape="1">
          <a:blip r:embed="rId4">
            <a:alphaModFix/>
          </a:blip>
          <a:srcRect b="0" l="0" r="0" t="0"/>
          <a:stretch/>
        </p:blipFill>
        <p:spPr>
          <a:xfrm>
            <a:off x="3676150" y="2947750"/>
            <a:ext cx="4932399" cy="33145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g2634196d058_0_87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0" name="Google Shape;930;g2634196d058_0_87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1" name="Google Shape;931;g2634196d058_0_87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32" name="Google Shape;932;g2634196d058_0_87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33" name="Google Shape;933;g2634196d058_0_87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46. </a:t>
            </a:r>
            <a:endParaRPr b="0" i="0" sz="1400" u="none" cap="none" strike="noStrike">
              <a:solidFill>
                <a:srgbClr val="000000"/>
              </a:solidFill>
              <a:latin typeface="Arial"/>
              <a:ea typeface="Arial"/>
              <a:cs typeface="Arial"/>
              <a:sym typeface="Arial"/>
            </a:endParaRPr>
          </a:p>
        </p:txBody>
      </p:sp>
      <p:sp>
        <p:nvSpPr>
          <p:cNvPr id="934" name="Google Shape;934;g2634196d058_0_872"/>
          <p:cNvSpPr txBox="1"/>
          <p:nvPr/>
        </p:nvSpPr>
        <p:spPr>
          <a:xfrm>
            <a:off x="457200" y="990600"/>
            <a:ext cx="7772400" cy="307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1" i="0" lang="en-US" sz="2400" u="none" cap="none" strike="noStrike">
                <a:solidFill>
                  <a:schemeClr val="dk1"/>
                </a:solidFill>
                <a:latin typeface="Merriweather"/>
                <a:ea typeface="Merriweather"/>
                <a:cs typeface="Merriweather"/>
                <a:sym typeface="Merriweather"/>
              </a:rPr>
              <a:t>Whose 1989 literary debut</a:t>
            </a:r>
            <a:r>
              <a:rPr b="0" i="0" lang="en-US" sz="2400" u="none" cap="none" strike="noStrike">
                <a:solidFill>
                  <a:schemeClr val="dk1"/>
                </a:solidFill>
                <a:latin typeface="Merriweather"/>
                <a:ea typeface="Merriweather"/>
                <a:cs typeface="Merriweather"/>
                <a:sym typeface="Merriweather"/>
              </a:rPr>
              <a:t>, while he was still in his 20s, begins at this site, the Qanisat al Kiyama, described as being “the size of a small broom cupboard”? He comes here to collect some oil which will allow him to replicate an errand.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90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p:txBody>
      </p:sp>
      <p:pic>
        <p:nvPicPr>
          <p:cNvPr id="935" name="Google Shape;935;g2634196d058_0_872"/>
          <p:cNvPicPr preferRelativeResize="0"/>
          <p:nvPr/>
        </p:nvPicPr>
        <p:blipFill rotWithShape="1">
          <a:blip r:embed="rId4">
            <a:alphaModFix/>
          </a:blip>
          <a:srcRect b="0" l="0" r="0" t="0"/>
          <a:stretch/>
        </p:blipFill>
        <p:spPr>
          <a:xfrm>
            <a:off x="2608600" y="3493125"/>
            <a:ext cx="3076524" cy="2444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2a4165ac658_0_7"/>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g2a4165ac658_0_7"/>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g2a4165ac658_0_7"/>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43" name="Google Shape;943;g2a4165ac658_0_7"/>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44" name="Google Shape;944;g2a4165ac658_0_7"/>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46. </a:t>
            </a:r>
            <a:endParaRPr b="0" i="0" sz="1400" u="none" cap="none" strike="noStrike">
              <a:solidFill>
                <a:srgbClr val="000000"/>
              </a:solidFill>
              <a:latin typeface="Arial"/>
              <a:ea typeface="Arial"/>
              <a:cs typeface="Arial"/>
              <a:sym typeface="Arial"/>
            </a:endParaRPr>
          </a:p>
        </p:txBody>
      </p:sp>
      <p:sp>
        <p:nvSpPr>
          <p:cNvPr id="945" name="Google Shape;945;g2a4165ac658_0_7"/>
          <p:cNvSpPr txBox="1"/>
          <p:nvPr/>
        </p:nvSpPr>
        <p:spPr>
          <a:xfrm>
            <a:off x="457200" y="990600"/>
            <a:ext cx="7772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2400" u="none" cap="none" strike="noStrike">
              <a:solidFill>
                <a:schemeClr val="dk1"/>
              </a:solidFill>
              <a:latin typeface="Merriweather"/>
              <a:ea typeface="Merriweather"/>
              <a:cs typeface="Merriweather"/>
              <a:sym typeface="Merriweather"/>
            </a:endParaRPr>
          </a:p>
        </p:txBody>
      </p:sp>
      <p:pic>
        <p:nvPicPr>
          <p:cNvPr id="946" name="Google Shape;946;g2a4165ac658_0_7"/>
          <p:cNvPicPr preferRelativeResize="0"/>
          <p:nvPr/>
        </p:nvPicPr>
        <p:blipFill rotWithShape="1">
          <a:blip r:embed="rId4">
            <a:alphaModFix/>
          </a:blip>
          <a:srcRect b="0" l="0" r="0" t="0"/>
          <a:stretch/>
        </p:blipFill>
        <p:spPr>
          <a:xfrm>
            <a:off x="718150" y="533400"/>
            <a:ext cx="7079335" cy="5625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g2634196d058_0_1125"/>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2" name="Google Shape;952;g2634196d058_0_1125"/>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3" name="Google Shape;953;g2634196d058_0_1125"/>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54" name="Google Shape;954;g2634196d058_0_1125"/>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55" name="Google Shape;955;g2634196d058_0_1125"/>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47. </a:t>
            </a:r>
            <a:endParaRPr b="0" i="0" sz="1400" u="none" cap="none" strike="noStrike">
              <a:solidFill>
                <a:srgbClr val="000000"/>
              </a:solidFill>
              <a:latin typeface="Arial"/>
              <a:ea typeface="Arial"/>
              <a:cs typeface="Arial"/>
              <a:sym typeface="Arial"/>
            </a:endParaRPr>
          </a:p>
        </p:txBody>
      </p:sp>
      <p:sp>
        <p:nvSpPr>
          <p:cNvPr id="956" name="Google Shape;956;g2634196d058_0_1125"/>
          <p:cNvSpPr txBox="1"/>
          <p:nvPr/>
        </p:nvSpPr>
        <p:spPr>
          <a:xfrm>
            <a:off x="457200" y="990600"/>
            <a:ext cx="7772400" cy="437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4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1" i="0" lang="en-US" sz="3400" u="none" cap="none" strike="noStrike">
                <a:solidFill>
                  <a:srgbClr val="262626"/>
                </a:solidFill>
                <a:highlight>
                  <a:srgbClr val="FFFFFF"/>
                </a:highlight>
                <a:latin typeface="Merriweather"/>
                <a:ea typeface="Merriweather"/>
                <a:cs typeface="Merriweather"/>
                <a:sym typeface="Merriweather"/>
              </a:rPr>
              <a:t>Which durable character from the world of comics</a:t>
            </a:r>
            <a:r>
              <a:rPr b="0" i="0" lang="en-US" sz="3400" u="none" cap="none" strike="noStrike">
                <a:solidFill>
                  <a:srgbClr val="262626"/>
                </a:solidFill>
                <a:highlight>
                  <a:srgbClr val="FFFFFF"/>
                </a:highlight>
                <a:latin typeface="Merriweather"/>
                <a:ea typeface="Merriweather"/>
                <a:cs typeface="Merriweather"/>
                <a:sym typeface="Merriweather"/>
              </a:rPr>
              <a:t> learnt his secrets at a mysterious college in Tibet before returning to life and celebrity in America?</a:t>
            </a:r>
            <a:endParaRPr b="0" i="0" sz="340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34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2634196d058_0_1134"/>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2" name="Google Shape;962;g2634196d058_0_1134"/>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3" name="Google Shape;963;g2634196d058_0_1134"/>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64" name="Google Shape;964;g2634196d058_0_1134"/>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65" name="Google Shape;965;g2634196d058_0_1134"/>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48. </a:t>
            </a:r>
            <a:endParaRPr b="0" i="0" sz="1400" u="none" cap="none" strike="noStrike">
              <a:solidFill>
                <a:srgbClr val="000000"/>
              </a:solidFill>
              <a:latin typeface="Arial"/>
              <a:ea typeface="Arial"/>
              <a:cs typeface="Arial"/>
              <a:sym typeface="Arial"/>
            </a:endParaRPr>
          </a:p>
        </p:txBody>
      </p:sp>
      <p:sp>
        <p:nvSpPr>
          <p:cNvPr id="966" name="Google Shape;966;g2634196d058_0_1134"/>
          <p:cNvSpPr txBox="1"/>
          <p:nvPr/>
        </p:nvSpPr>
        <p:spPr>
          <a:xfrm>
            <a:off x="457200" y="990600"/>
            <a:ext cx="5628000" cy="6042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US" sz="1900" u="none" cap="none" strike="noStrike">
                <a:solidFill>
                  <a:schemeClr val="dk1"/>
                </a:solidFill>
                <a:highlight>
                  <a:srgbClr val="FFFFFF"/>
                </a:highlight>
                <a:latin typeface="Merriweather"/>
                <a:ea typeface="Merriweather"/>
                <a:cs typeface="Merriweather"/>
                <a:sym typeface="Merriweather"/>
              </a:rPr>
              <a:t>The raising of this statue in the grounds of the church at Ottery St. Mary, Devon, was supported by Sir Andrew Motion and Hilary Mantel. She endorsed the drive with the words “He was a visionary who helped shape our national imagination, and it is right that he should have a memorial in the place that shaped him: and in the very churchyard where he told the secrets of his heart to the grass and the nettles.” </a:t>
            </a:r>
            <a:endParaRPr b="0" i="0" sz="1900" u="none" cap="none" strike="noStrike">
              <a:solidFill>
                <a:schemeClr val="dk1"/>
              </a:solidFill>
              <a:highlight>
                <a:srgbClr val="FFFFFF"/>
              </a:highlight>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b="0" i="0" sz="1900" u="none" cap="none" strike="noStrike">
              <a:solidFill>
                <a:schemeClr val="dk1"/>
              </a:solidFill>
              <a:highlight>
                <a:srgbClr val="FFFFFF"/>
              </a:highlight>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b="0" i="0" sz="1900" u="none" cap="none" strike="noStrike">
              <a:solidFill>
                <a:schemeClr val="dk1"/>
              </a:solidFill>
              <a:highlight>
                <a:srgbClr val="FFFFFF"/>
              </a:highlight>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1" i="0" lang="en-US" sz="1900" u="none" cap="none" strike="noStrike">
                <a:solidFill>
                  <a:schemeClr val="dk1"/>
                </a:solidFill>
                <a:highlight>
                  <a:srgbClr val="FFFFFF"/>
                </a:highlight>
                <a:latin typeface="Merriweather"/>
                <a:ea typeface="Merriweather"/>
                <a:cs typeface="Merriweather"/>
                <a:sym typeface="Merriweather"/>
              </a:rPr>
              <a:t>Identify this person who coined the phrase ‘suspension of disbelief’, and the word mountaineering after a short walking tour where he did not get high.</a:t>
            </a:r>
            <a:endParaRPr b="1" i="0" sz="1900" u="none" cap="none" strike="noStrike">
              <a:solidFill>
                <a:schemeClr val="dk1"/>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700" u="none" cap="none" strike="noStrike">
              <a:solidFill>
                <a:schemeClr val="dk1"/>
              </a:solidFill>
              <a:latin typeface="Merriweather"/>
              <a:ea typeface="Merriweather"/>
              <a:cs typeface="Merriweather"/>
              <a:sym typeface="Merriweather"/>
            </a:endParaRPr>
          </a:p>
        </p:txBody>
      </p:sp>
      <p:pic>
        <p:nvPicPr>
          <p:cNvPr id="967" name="Google Shape;967;g2634196d058_0_1134"/>
          <p:cNvPicPr preferRelativeResize="0"/>
          <p:nvPr/>
        </p:nvPicPr>
        <p:blipFill rotWithShape="1">
          <a:blip r:embed="rId4">
            <a:alphaModFix/>
          </a:blip>
          <a:srcRect b="0" l="0" r="0" t="0"/>
          <a:stretch/>
        </p:blipFill>
        <p:spPr>
          <a:xfrm>
            <a:off x="6016275" y="1677550"/>
            <a:ext cx="2947725" cy="4101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a4165ac658_0_60"/>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3" name="Google Shape;973;g2a4165ac658_0_60"/>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4" name="Google Shape;974;g2a4165ac658_0_60"/>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75" name="Google Shape;975;g2a4165ac658_0_60"/>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76" name="Google Shape;976;g2a4165ac658_0_60"/>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48. </a:t>
            </a:r>
            <a:endParaRPr b="0" i="0" sz="1400" u="none" cap="none" strike="noStrike">
              <a:solidFill>
                <a:srgbClr val="000000"/>
              </a:solidFill>
              <a:latin typeface="Arial"/>
              <a:ea typeface="Arial"/>
              <a:cs typeface="Arial"/>
              <a:sym typeface="Arial"/>
            </a:endParaRPr>
          </a:p>
        </p:txBody>
      </p:sp>
      <p:sp>
        <p:nvSpPr>
          <p:cNvPr id="977" name="Google Shape;977;g2a4165ac658_0_60"/>
          <p:cNvSpPr txBox="1"/>
          <p:nvPr/>
        </p:nvSpPr>
        <p:spPr>
          <a:xfrm>
            <a:off x="457200" y="990600"/>
            <a:ext cx="5628000" cy="998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t/>
            </a:r>
            <a:endParaRPr b="1" i="0" sz="1900" u="none" cap="none" strike="noStrike">
              <a:solidFill>
                <a:schemeClr val="dk1"/>
              </a:solidFill>
              <a:highlight>
                <a:srgbClr val="FFFFFF"/>
              </a:highlight>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3200"/>
              <a:buFont typeface="Arial"/>
              <a:buNone/>
            </a:pPr>
            <a:r>
              <a:t/>
            </a:r>
            <a:endParaRPr b="0" i="0" sz="3700" u="none" cap="none" strike="noStrike">
              <a:solidFill>
                <a:schemeClr val="dk1"/>
              </a:solidFill>
              <a:latin typeface="Merriweather"/>
              <a:ea typeface="Merriweather"/>
              <a:cs typeface="Merriweather"/>
              <a:sym typeface="Merriweather"/>
            </a:endParaRPr>
          </a:p>
        </p:txBody>
      </p:sp>
      <p:pic>
        <p:nvPicPr>
          <p:cNvPr id="978" name="Google Shape;978;g2a4165ac658_0_60"/>
          <p:cNvPicPr preferRelativeResize="0"/>
          <p:nvPr/>
        </p:nvPicPr>
        <p:blipFill rotWithShape="1">
          <a:blip r:embed="rId4">
            <a:alphaModFix/>
          </a:blip>
          <a:srcRect b="0" l="0" r="0" t="0"/>
          <a:stretch/>
        </p:blipFill>
        <p:spPr>
          <a:xfrm>
            <a:off x="2265800" y="563900"/>
            <a:ext cx="4147158" cy="57708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g2634196d058_0_1143"/>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4" name="Google Shape;984;g2634196d058_0_1143"/>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5" name="Google Shape;985;g2634196d058_0_1143"/>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86" name="Google Shape;986;g2634196d058_0_1143"/>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87" name="Google Shape;987;g2634196d058_0_1143"/>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49. </a:t>
            </a:r>
            <a:endParaRPr b="0" i="0" sz="1400" u="none" cap="none" strike="noStrike">
              <a:solidFill>
                <a:srgbClr val="000000"/>
              </a:solidFill>
              <a:latin typeface="Arial"/>
              <a:ea typeface="Arial"/>
              <a:cs typeface="Arial"/>
              <a:sym typeface="Arial"/>
            </a:endParaRPr>
          </a:p>
        </p:txBody>
      </p:sp>
      <p:sp>
        <p:nvSpPr>
          <p:cNvPr id="988" name="Google Shape;988;g2634196d058_0_1143"/>
          <p:cNvSpPr txBox="1"/>
          <p:nvPr/>
        </p:nvSpPr>
        <p:spPr>
          <a:xfrm>
            <a:off x="457200" y="990600"/>
            <a:ext cx="7772400" cy="554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50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3250" u="none" cap="none" strike="noStrike">
                <a:solidFill>
                  <a:srgbClr val="262626"/>
                </a:solidFill>
                <a:highlight>
                  <a:srgbClr val="FFFFFF"/>
                </a:highlight>
                <a:latin typeface="Merriweather"/>
                <a:ea typeface="Merriweather"/>
                <a:cs typeface="Merriweather"/>
                <a:sym typeface="Merriweather"/>
              </a:rPr>
              <a:t>Suresh Sinha’s downfall combines  with the making of a version of Devdas i</a:t>
            </a:r>
            <a:r>
              <a:rPr b="1" i="0" lang="en-US" sz="3250" u="none" cap="none" strike="noStrike">
                <a:solidFill>
                  <a:srgbClr val="262626"/>
                </a:solidFill>
                <a:highlight>
                  <a:srgbClr val="FFFFFF"/>
                </a:highlight>
                <a:latin typeface="Merriweather"/>
                <a:ea typeface="Merriweather"/>
                <a:cs typeface="Merriweather"/>
                <a:sym typeface="Merriweather"/>
              </a:rPr>
              <a:t>n which film?</a:t>
            </a:r>
            <a:r>
              <a:rPr b="0" i="0" lang="en-US" sz="3250" u="none" cap="none" strike="noStrike">
                <a:solidFill>
                  <a:srgbClr val="262626"/>
                </a:solidFill>
                <a:highlight>
                  <a:srgbClr val="FFFFFF"/>
                </a:highlight>
                <a:latin typeface="Merriweather"/>
                <a:ea typeface="Merriweather"/>
                <a:cs typeface="Merriweather"/>
                <a:sym typeface="Merriweather"/>
              </a:rPr>
              <a:t> </a:t>
            </a:r>
            <a:endParaRPr b="0" i="0" sz="32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3250" u="none" cap="none" strike="noStrike">
                <a:solidFill>
                  <a:srgbClr val="262626"/>
                </a:solidFill>
                <a:highlight>
                  <a:srgbClr val="FFFFFF"/>
                </a:highlight>
                <a:latin typeface="Merriweather"/>
                <a:ea typeface="Merriweather"/>
                <a:cs typeface="Merriweather"/>
                <a:sym typeface="Merriweather"/>
              </a:rPr>
              <a:t>Which Hollywood film </a:t>
            </a:r>
            <a:r>
              <a:rPr b="0" i="0" lang="en-US" sz="3250" u="none" cap="none" strike="noStrike">
                <a:solidFill>
                  <a:srgbClr val="262626"/>
                </a:solidFill>
                <a:highlight>
                  <a:srgbClr val="FFFFFF"/>
                </a:highlight>
                <a:latin typeface="Merriweather"/>
                <a:ea typeface="Merriweather"/>
                <a:cs typeface="Merriweather"/>
                <a:sym typeface="Merriweather"/>
              </a:rPr>
              <a:t>is said to have been a direct influence on its storyline and cinematography?</a:t>
            </a:r>
            <a:endParaRPr b="0" i="0" sz="32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50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g2634196d058_0_115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g2634196d058_0_115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g2634196d058_0_115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996" name="Google Shape;996;g2634196d058_0_115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997" name="Google Shape;997;g2634196d058_0_115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50. </a:t>
            </a:r>
            <a:endParaRPr b="0" i="0" sz="1400" u="none" cap="none" strike="noStrike">
              <a:solidFill>
                <a:srgbClr val="000000"/>
              </a:solidFill>
              <a:latin typeface="Arial"/>
              <a:ea typeface="Arial"/>
              <a:cs typeface="Arial"/>
              <a:sym typeface="Arial"/>
            </a:endParaRPr>
          </a:p>
        </p:txBody>
      </p:sp>
      <p:sp>
        <p:nvSpPr>
          <p:cNvPr id="998" name="Google Shape;998;g2634196d058_0_1152"/>
          <p:cNvSpPr txBox="1"/>
          <p:nvPr/>
        </p:nvSpPr>
        <p:spPr>
          <a:xfrm>
            <a:off x="457200" y="990600"/>
            <a:ext cx="7772400" cy="707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b="0" i="0" lang="en-US" sz="2450" u="none" cap="none" strike="noStrike">
                <a:solidFill>
                  <a:srgbClr val="262626"/>
                </a:solidFill>
                <a:highlight>
                  <a:srgbClr val="FFFFFF"/>
                </a:highlight>
                <a:latin typeface="Merriweather"/>
                <a:ea typeface="Merriweather"/>
                <a:cs typeface="Merriweather"/>
                <a:sym typeface="Merriweather"/>
              </a:rPr>
              <a:t>Robert Greenwald, who made the documentary </a:t>
            </a:r>
            <a:r>
              <a:rPr b="0" i="1" lang="en-US" sz="2450" u="none" cap="none" strike="noStrike">
                <a:solidFill>
                  <a:srgbClr val="262626"/>
                </a:solidFill>
                <a:highlight>
                  <a:srgbClr val="FFFFFF"/>
                </a:highlight>
                <a:latin typeface="Merriweather"/>
                <a:ea typeface="Merriweather"/>
                <a:cs typeface="Merriweather"/>
                <a:sym typeface="Merriweather"/>
              </a:rPr>
              <a:t>Uncovered</a:t>
            </a:r>
            <a:r>
              <a:rPr b="0" i="0" lang="en-US" sz="2450" u="none" cap="none" strike="noStrike">
                <a:solidFill>
                  <a:srgbClr val="262626"/>
                </a:solidFill>
                <a:highlight>
                  <a:srgbClr val="FFFFFF"/>
                </a:highlight>
                <a:latin typeface="Merriweather"/>
                <a:ea typeface="Merriweather"/>
                <a:cs typeface="Merriweather"/>
                <a:sym typeface="Merriweather"/>
              </a:rPr>
              <a:t> about the war in Iraq, made history in another way in 1980.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0" i="0" lang="en-US" sz="2450" u="none" cap="none" strike="noStrike">
                <a:solidFill>
                  <a:srgbClr val="262626"/>
                </a:solidFill>
                <a:highlight>
                  <a:srgbClr val="FFFFFF"/>
                </a:highlight>
                <a:latin typeface="Merriweather"/>
                <a:ea typeface="Merriweather"/>
                <a:cs typeface="Merriweather"/>
                <a:sym typeface="Merriweather"/>
              </a:rPr>
              <a:t>Something was created after a musical he directed starring Olivia Newton-John and Gene Kelly was turned into a double feature with the</a:t>
            </a:r>
            <a:r>
              <a:rPr b="0" i="1" lang="en-US" sz="2450" u="none" cap="none" strike="noStrike">
                <a:solidFill>
                  <a:srgbClr val="262626"/>
                </a:solidFill>
                <a:highlight>
                  <a:srgbClr val="FFFFFF"/>
                </a:highlight>
                <a:latin typeface="Merriweather"/>
                <a:ea typeface="Merriweather"/>
                <a:cs typeface="Merriweather"/>
                <a:sym typeface="Merriweather"/>
              </a:rPr>
              <a:t> film Can’t Stop the Music,</a:t>
            </a:r>
            <a:r>
              <a:rPr b="0" i="0" lang="en-US" sz="2450" u="none" cap="none" strike="noStrike">
                <a:solidFill>
                  <a:srgbClr val="262626"/>
                </a:solidFill>
                <a:highlight>
                  <a:srgbClr val="FFFFFF"/>
                </a:highlight>
                <a:latin typeface="Merriweather"/>
                <a:ea typeface="Merriweather"/>
                <a:cs typeface="Merriweather"/>
                <a:sym typeface="Merriweather"/>
              </a:rPr>
              <a:t> loosely inspired by the band Village People. </a:t>
            </a:r>
            <a:endParaRPr b="0"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rPr b="1" i="0" lang="en-US" sz="2450" u="none" cap="none" strike="noStrike">
                <a:solidFill>
                  <a:srgbClr val="262626"/>
                </a:solidFill>
                <a:highlight>
                  <a:srgbClr val="FFFFFF"/>
                </a:highlight>
                <a:latin typeface="Merriweather"/>
                <a:ea typeface="Merriweather"/>
                <a:cs typeface="Merriweather"/>
                <a:sym typeface="Merriweather"/>
              </a:rPr>
              <a:t>What was created thus in 1980? THEME GUESS ON 51.</a:t>
            </a:r>
            <a:endParaRPr b="1" i="0" sz="2450" u="none" cap="none" strike="noStrike">
              <a:solidFill>
                <a:srgbClr val="262626"/>
              </a:solidFill>
              <a:highlight>
                <a:srgbClr val="FFFFFF"/>
              </a:highlight>
              <a:latin typeface="Merriweather"/>
              <a:ea typeface="Merriweather"/>
              <a:cs typeface="Merriweather"/>
              <a:sym typeface="Merriweather"/>
            </a:endParaRPr>
          </a:p>
          <a:p>
            <a:pPr indent="0" lvl="0" marL="0" marR="0" rtl="0" algn="l">
              <a:lnSpc>
                <a:spcPct val="115000"/>
              </a:lnSpc>
              <a:spcBef>
                <a:spcPts val="1800"/>
              </a:spcBef>
              <a:spcAft>
                <a:spcPts val="0"/>
              </a:spcAft>
              <a:buClr>
                <a:schemeClr val="dk1"/>
              </a:buClr>
              <a:buSzPts val="1100"/>
              <a:buFont typeface="Arial"/>
              <a:buNone/>
            </a:pPr>
            <a:r>
              <a:t/>
            </a:r>
            <a:endParaRPr b="1" sz="2450">
              <a:solidFill>
                <a:srgbClr val="262626"/>
              </a:solidFill>
              <a:highlight>
                <a:srgbClr val="FFFFFF"/>
              </a:highlight>
              <a:latin typeface="Merriweather"/>
              <a:ea typeface="Merriweather"/>
              <a:cs typeface="Merriweather"/>
              <a:sym typeface="Merriweather"/>
            </a:endParaRPr>
          </a:p>
          <a:p>
            <a:pPr indent="0" lvl="0" marL="0" marR="0" rtl="0" algn="l">
              <a:lnSpc>
                <a:spcPct val="100000"/>
              </a:lnSpc>
              <a:spcBef>
                <a:spcPts val="1800"/>
              </a:spcBef>
              <a:spcAft>
                <a:spcPts val="0"/>
              </a:spcAft>
              <a:buClr>
                <a:srgbClr val="000000"/>
              </a:buClr>
              <a:buSzPts val="3200"/>
              <a:buFont typeface="Arial"/>
              <a:buNone/>
            </a:pPr>
            <a:r>
              <a:t/>
            </a:r>
            <a:endParaRPr b="0" i="0" sz="42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a4165ac658_0_132"/>
          <p:cNvSpPr/>
          <p:nvPr/>
        </p:nvSpPr>
        <p:spPr>
          <a:xfrm>
            <a:off x="0" y="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2a4165ac658_0_132"/>
          <p:cNvSpPr/>
          <p:nvPr/>
        </p:nvSpPr>
        <p:spPr>
          <a:xfrm>
            <a:off x="0" y="6324600"/>
            <a:ext cx="9144000" cy="533400"/>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g2a4165ac658_0_132"/>
          <p:cNvSpPr txBox="1"/>
          <p:nvPr/>
        </p:nvSpPr>
        <p:spPr>
          <a:xfrm>
            <a:off x="0" y="6334780"/>
            <a:ext cx="510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latin typeface="Arial"/>
                <a:ea typeface="Arial"/>
                <a:cs typeface="Arial"/>
                <a:sym typeface="Arial"/>
              </a:rPr>
              <a:t>ASIASWEEP 2023</a:t>
            </a:r>
            <a:endParaRPr b="1" i="1" sz="2800" u="none" cap="none" strike="noStrike">
              <a:solidFill>
                <a:schemeClr val="lt1"/>
              </a:solidFill>
              <a:latin typeface="Arial"/>
              <a:ea typeface="Arial"/>
              <a:cs typeface="Arial"/>
              <a:sym typeface="Arial"/>
            </a:endParaRPr>
          </a:p>
        </p:txBody>
      </p:sp>
      <p:pic>
        <p:nvPicPr>
          <p:cNvPr descr="https://fbcdn-sphotos-a-a.akamaihd.net/hphotos-ak-ash3/72863_512963205429733_2066319816_n.jpg" id="170" name="Google Shape;170;g2a4165ac658_0_132"/>
          <p:cNvPicPr preferRelativeResize="0"/>
          <p:nvPr/>
        </p:nvPicPr>
        <p:blipFill rotWithShape="1">
          <a:blip r:embed="rId3">
            <a:alphaModFix/>
          </a:blip>
          <a:srcRect b="0" l="0" r="0" t="0"/>
          <a:stretch/>
        </p:blipFill>
        <p:spPr>
          <a:xfrm>
            <a:off x="8237340" y="6334775"/>
            <a:ext cx="906660" cy="523225"/>
          </a:xfrm>
          <a:prstGeom prst="rect">
            <a:avLst/>
          </a:prstGeom>
          <a:noFill/>
          <a:ln>
            <a:noFill/>
          </a:ln>
        </p:spPr>
      </p:pic>
      <p:sp>
        <p:nvSpPr>
          <p:cNvPr id="171" name="Google Shape;171;g2a4165ac658_0_132"/>
          <p:cNvSpPr txBox="1"/>
          <p:nvPr/>
        </p:nvSpPr>
        <p:spPr>
          <a:xfrm>
            <a:off x="0" y="9811"/>
            <a:ext cx="1600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chemeClr val="lt1"/>
                </a:solidFill>
                <a:latin typeface="Calibri"/>
                <a:ea typeface="Calibri"/>
                <a:cs typeface="Calibri"/>
                <a:sym typeface="Calibri"/>
              </a:rPr>
              <a:t>Qn 3. </a:t>
            </a:r>
            <a:endParaRPr b="0" i="0" sz="1400" u="none" cap="none" strike="noStrike">
              <a:solidFill>
                <a:srgbClr val="000000"/>
              </a:solidFill>
              <a:latin typeface="Arial"/>
              <a:ea typeface="Arial"/>
              <a:cs typeface="Arial"/>
              <a:sym typeface="Arial"/>
            </a:endParaRPr>
          </a:p>
        </p:txBody>
      </p:sp>
      <p:sp>
        <p:nvSpPr>
          <p:cNvPr id="172" name="Google Shape;172;g2a4165ac658_0_132"/>
          <p:cNvSpPr txBox="1"/>
          <p:nvPr/>
        </p:nvSpPr>
        <p:spPr>
          <a:xfrm>
            <a:off x="228600" y="691975"/>
            <a:ext cx="8686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t/>
            </a:r>
            <a:endParaRPr b="1" i="0" sz="3200" u="none" cap="none" strike="noStrike">
              <a:solidFill>
                <a:schemeClr val="dk1"/>
              </a:solidFill>
              <a:latin typeface="Arial"/>
              <a:ea typeface="Arial"/>
              <a:cs typeface="Arial"/>
              <a:sym typeface="Arial"/>
            </a:endParaRPr>
          </a:p>
        </p:txBody>
      </p:sp>
      <p:pic>
        <p:nvPicPr>
          <p:cNvPr id="173" name="Google Shape;173;g2a4165ac658_0_132"/>
          <p:cNvPicPr preferRelativeResize="0"/>
          <p:nvPr/>
        </p:nvPicPr>
        <p:blipFill rotWithShape="1">
          <a:blip r:embed="rId4">
            <a:alphaModFix/>
          </a:blip>
          <a:srcRect b="0" l="0" r="0" t="0"/>
          <a:stretch/>
        </p:blipFill>
        <p:spPr>
          <a:xfrm>
            <a:off x="228600" y="630995"/>
            <a:ext cx="8379951" cy="56313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2017-11-05T03:28:45Z</dcterms:created>
  <dc:creator>Arul Mani</dc:creator>
</cp:coreProperties>
</file>